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wmf" ContentType="image/x-wmf"/>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2"/>
  </p:handoutMasterIdLst>
  <p:sldIdLst>
    <p:sldId id="391" r:id="rId3"/>
    <p:sldId id="406" r:id="rId5"/>
    <p:sldId id="394" r:id="rId6"/>
    <p:sldId id="392" r:id="rId7"/>
    <p:sldId id="396" r:id="rId8"/>
    <p:sldId id="429" r:id="rId9"/>
    <p:sldId id="424" r:id="rId10"/>
    <p:sldId id="398" r:id="rId11"/>
    <p:sldId id="423" r:id="rId12"/>
    <p:sldId id="421" r:id="rId13"/>
    <p:sldId id="426" r:id="rId14"/>
    <p:sldId id="405" r:id="rId15"/>
    <p:sldId id="425" r:id="rId16"/>
    <p:sldId id="430" r:id="rId17"/>
    <p:sldId id="442" r:id="rId18"/>
    <p:sldId id="427" r:id="rId19"/>
    <p:sldId id="407" r:id="rId20"/>
    <p:sldId id="408" r:id="rId21"/>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633869"/>
    <a:srgbClr val="0074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75" d="100"/>
          <a:sy n="75" d="100"/>
        </p:scale>
        <p:origin x="624" y="9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gs" Target="tags/tag62.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wmf>
</file>

<file path=ppt/media/image18.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运用到智能系统的子系统</a:t>
            </a:r>
            <a:endParaRPr lang="zh-CN" altLang="en-US"/>
          </a:p>
          <a:p>
            <a:r>
              <a:rPr lang="zh-CN" altLang="en-US"/>
              <a:t>有如下优点：</a:t>
            </a:r>
            <a:endParaRPr lang="zh-CN" altLang="en-US"/>
          </a:p>
          <a:p>
            <a:r>
              <a:rPr lang="zh-CN" altLang="en-US"/>
              <a:t>1、对生命体具有更好的识别能力</a:t>
            </a:r>
            <a:endParaRPr lang="zh-CN" altLang="en-US"/>
          </a:p>
          <a:p>
            <a:r>
              <a:rPr lang="zh-CN" altLang="en-US"/>
              <a:t>因为红外利用热辐射成像，任何高于绝对零度（-273℃）的生命体都会散发热量，所以能够呈现更清晰的图像。它弥补了“雷达+摄像头”依赖形状识别的不足，更好地保护行人。</a:t>
            </a:r>
            <a:endParaRPr lang="zh-CN" altLang="en-US"/>
          </a:p>
          <a:p>
            <a:r>
              <a:rPr lang="zh-CN" altLang="en-US"/>
              <a:t>2、夜间成像能力强</a:t>
            </a:r>
            <a:endParaRPr lang="zh-CN" altLang="en-US"/>
          </a:p>
          <a:p>
            <a:r>
              <a:rPr lang="zh-CN" altLang="en-US"/>
              <a:t>上文提到，因为红外技术是通过物体发出的热辐射来成像，并不依赖光成像，所以不管白天黑夜，它都能工作，可以弥补可见光成像夜间探测能力差的弊端。</a:t>
            </a:r>
            <a:endParaRPr lang="zh-CN" altLang="en-US"/>
          </a:p>
          <a:p>
            <a:r>
              <a:rPr lang="zh-CN" altLang="en-US"/>
              <a:t>3、雨雾等恶劣天气下，抗干扰能力强</a:t>
            </a:r>
            <a:endParaRPr lang="zh-CN" altLang="en-US"/>
          </a:p>
          <a:p>
            <a:r>
              <a:rPr lang="zh-CN" altLang="en-US"/>
              <a:t>因为红外辐射波的波长较长，所以其穿透力更好，因此即便是在沙尘、雾霾等恶劣的天气条件下，红外图像的成像效果依旧比较好，即红外图像的抗干扰能力较强。</a:t>
            </a:r>
            <a:endParaRPr lang="zh-CN" altLang="en-US"/>
          </a:p>
          <a:p>
            <a:r>
              <a:rPr lang="zh-CN" altLang="en-US"/>
              <a:t>4、无惧眩光</a:t>
            </a:r>
            <a:endParaRPr lang="zh-CN" altLang="en-US"/>
          </a:p>
          <a:p>
            <a:r>
              <a:rPr lang="zh-CN" altLang="en-US"/>
              <a:t>红外只接收中长波信息，不接收可见光波段信息，夜晚会车等强弱光交替场景仍能清晰成像，感知功能不会受到影响。这也是夜间使用比较常见的一个场景。</a:t>
            </a:r>
            <a:endParaRPr lang="zh-CN" altLang="en-US"/>
          </a:p>
          <a:p>
            <a:endParaRPr lang="zh-CN" altLang="en-US"/>
          </a:p>
          <a:p>
            <a:r>
              <a:rPr lang="zh-CN" altLang="en-US"/>
              <a:t>总结一下</a:t>
            </a:r>
            <a:endParaRPr lang="zh-CN" altLang="en-US"/>
          </a:p>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sym typeface="+mn-e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sym typeface="+mn-e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sym typeface="+mn-e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2192" y="0"/>
            <a:ext cx="12167616"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9" Type="http://schemas.openxmlformats.org/officeDocument/2006/relationships/notesSlide" Target="../notesSlides/notesSlide6.xml"/><Relationship Id="rId8" Type="http://schemas.openxmlformats.org/officeDocument/2006/relationships/slideLayout" Target="../slideLayouts/slideLayout2.xml"/><Relationship Id="rId7" Type="http://schemas.openxmlformats.org/officeDocument/2006/relationships/tags" Target="../tags/tag27.xml"/><Relationship Id="rId6" Type="http://schemas.openxmlformats.org/officeDocument/2006/relationships/image" Target="../media/image11.png"/><Relationship Id="rId5" Type="http://schemas.openxmlformats.org/officeDocument/2006/relationships/tags" Target="../tags/tag26.xml"/><Relationship Id="rId4" Type="http://schemas.openxmlformats.org/officeDocument/2006/relationships/image" Target="../media/image3.png"/><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tags" Target="../tags/tag23.xml"/></Relationships>
</file>

<file path=ppt/slides/_rels/slide11.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2.xml"/><Relationship Id="rId7" Type="http://schemas.openxmlformats.org/officeDocument/2006/relationships/tags" Target="../tags/tag32.xml"/><Relationship Id="rId6" Type="http://schemas.openxmlformats.org/officeDocument/2006/relationships/image" Target="../media/image7.png"/><Relationship Id="rId5" Type="http://schemas.openxmlformats.org/officeDocument/2006/relationships/tags" Target="../tags/tag31.xml"/><Relationship Id="rId4" Type="http://schemas.openxmlformats.org/officeDocument/2006/relationships/image" Target="../media/image3.png"/><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37.xml"/><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tags" Target="../tags/tag36.xml"/><Relationship Id="rId4" Type="http://schemas.openxmlformats.org/officeDocument/2006/relationships/image" Target="../media/image3.png"/><Relationship Id="rId3" Type="http://schemas.openxmlformats.org/officeDocument/2006/relationships/tags" Target="../tags/tag35.xml"/><Relationship Id="rId2" Type="http://schemas.openxmlformats.org/officeDocument/2006/relationships/tags" Target="../tags/tag34.xml"/><Relationship Id="rId10" Type="http://schemas.openxmlformats.org/officeDocument/2006/relationships/notesSlide" Target="../notesSlides/notesSlide8.xml"/><Relationship Id="rId1" Type="http://schemas.openxmlformats.org/officeDocument/2006/relationships/tags" Target="../tags/tag33.xml"/></Relationships>
</file>

<file path=ppt/slides/_rels/slide13.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8.jpeg"/><Relationship Id="rId7" Type="http://schemas.openxmlformats.org/officeDocument/2006/relationships/image" Target="../media/image14.png"/><Relationship Id="rId6" Type="http://schemas.openxmlformats.org/officeDocument/2006/relationships/tags" Target="../tags/tag42.xml"/><Relationship Id="rId5" Type="http://schemas.openxmlformats.org/officeDocument/2006/relationships/tags" Target="../tags/tag41.xml"/><Relationship Id="rId4" Type="http://schemas.openxmlformats.org/officeDocument/2006/relationships/image" Target="../media/image3.png"/><Relationship Id="rId3" Type="http://schemas.openxmlformats.org/officeDocument/2006/relationships/tags" Target="../tags/tag40.xml"/><Relationship Id="rId2" Type="http://schemas.openxmlformats.org/officeDocument/2006/relationships/tags" Target="../tags/tag39.xml"/><Relationship Id="rId10" Type="http://schemas.openxmlformats.org/officeDocument/2006/relationships/notesSlide" Target="../notesSlides/notesSlide9.xml"/><Relationship Id="rId1" Type="http://schemas.openxmlformats.org/officeDocument/2006/relationships/tags" Target="../tags/tag38.xml"/></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6.png"/><Relationship Id="rId7" Type="http://schemas.openxmlformats.org/officeDocument/2006/relationships/image" Target="../media/image15.jpeg"/><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image" Target="../media/image3.png"/><Relationship Id="rId3" Type="http://schemas.openxmlformats.org/officeDocument/2006/relationships/tags" Target="../tags/tag45.xml"/><Relationship Id="rId2" Type="http://schemas.openxmlformats.org/officeDocument/2006/relationships/tags" Target="../tags/tag44.xml"/><Relationship Id="rId10" Type="http://schemas.openxmlformats.org/officeDocument/2006/relationships/notesSlide" Target="../notesSlides/notesSlide10.xml"/><Relationship Id="rId1" Type="http://schemas.openxmlformats.org/officeDocument/2006/relationships/tags" Target="../tags/tag43.xml"/></Relationships>
</file>

<file path=ppt/slides/_rels/slide15.xml.rels><?xml version="1.0" encoding="UTF-8" standalone="yes"?>
<Relationships xmlns="http://schemas.openxmlformats.org/package/2006/relationships"><Relationship Id="rId9" Type="http://schemas.openxmlformats.org/officeDocument/2006/relationships/tags" Target="../tags/tag52.xml"/><Relationship Id="rId8" Type="http://schemas.openxmlformats.org/officeDocument/2006/relationships/image" Target="../media/image4.png"/><Relationship Id="rId7" Type="http://schemas.openxmlformats.org/officeDocument/2006/relationships/image" Target="../media/image17.wmf"/><Relationship Id="rId6" Type="http://schemas.openxmlformats.org/officeDocument/2006/relationships/oleObject" Target="../embeddings/oleObject1.bin"/><Relationship Id="rId5" Type="http://schemas.openxmlformats.org/officeDocument/2006/relationships/tags" Target="../tags/tag51.xml"/><Relationship Id="rId4" Type="http://schemas.openxmlformats.org/officeDocument/2006/relationships/image" Target="../media/image3.png"/><Relationship Id="rId3" Type="http://schemas.openxmlformats.org/officeDocument/2006/relationships/tags" Target="../tags/tag50.xml"/><Relationship Id="rId2" Type="http://schemas.openxmlformats.org/officeDocument/2006/relationships/tags" Target="../tags/tag49.xml"/><Relationship Id="rId12" Type="http://schemas.openxmlformats.org/officeDocument/2006/relationships/notesSlide" Target="../notesSlides/notesSlide11.xml"/><Relationship Id="rId11" Type="http://schemas.openxmlformats.org/officeDocument/2006/relationships/vmlDrawing" Target="../drawings/vmlDrawing1.vml"/><Relationship Id="rId10" Type="http://schemas.openxmlformats.org/officeDocument/2006/relationships/slideLayout" Target="../slideLayouts/slideLayout2.xml"/><Relationship Id="rId1" Type="http://schemas.openxmlformats.org/officeDocument/2006/relationships/tags" Target="../tags/tag48.xml"/></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8.png"/><Relationship Id="rId7" Type="http://schemas.microsoft.com/office/2007/relationships/media" Target="../media/media1.mp4"/><Relationship Id="rId6" Type="http://schemas.openxmlformats.org/officeDocument/2006/relationships/video" Target="../media/media1.mp4"/><Relationship Id="rId5" Type="http://schemas.openxmlformats.org/officeDocument/2006/relationships/tags" Target="../tags/tag56.xml"/><Relationship Id="rId4" Type="http://schemas.openxmlformats.org/officeDocument/2006/relationships/image" Target="../media/image3.png"/><Relationship Id="rId3" Type="http://schemas.openxmlformats.org/officeDocument/2006/relationships/tags" Target="../tags/tag55.xml"/><Relationship Id="rId2" Type="http://schemas.openxmlformats.org/officeDocument/2006/relationships/tags" Target="../tags/tag54.xml"/><Relationship Id="rId10" Type="http://schemas.openxmlformats.org/officeDocument/2006/relationships/notesSlide" Target="../notesSlides/notesSlide12.xml"/><Relationship Id="rId1" Type="http://schemas.openxmlformats.org/officeDocument/2006/relationships/tags" Target="../tags/tag5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tags" Target="../tags/tag57.xml"/></Relationships>
</file>

<file path=ppt/slides/_rels/slide18.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tags" Target="../tags/tag7.xml"/></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s>
</file>

<file path=ppt/slides/_rels/slide6.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image" Target="../media/image5.png"/><Relationship Id="rId7" Type="http://schemas.openxmlformats.org/officeDocument/2006/relationships/tags" Target="../tags/tag1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3" Type="http://schemas.openxmlformats.org/officeDocument/2006/relationships/notesSlide" Target="../notesSlides/notesSlide4.xml"/><Relationship Id="rId12" Type="http://schemas.openxmlformats.org/officeDocument/2006/relationships/slideLayout" Target="../slideLayouts/slideLayout2.xml"/><Relationship Id="rId11" Type="http://schemas.openxmlformats.org/officeDocument/2006/relationships/image" Target="../media/image8.jpeg"/><Relationship Id="rId10" Type="http://schemas.openxmlformats.org/officeDocument/2006/relationships/image" Target="../media/image7.png"/><Relationship Id="rId1" Type="http://schemas.openxmlformats.org/officeDocument/2006/relationships/tags" Target="../tags/tag1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tags" Target="../tags/tag17.xml"/></Relationships>
</file>

<file path=ppt/slides/_rels/slide8.xml.rels><?xml version="1.0" encoding="UTF-8" standalone="yes"?>
<Relationships xmlns="http://schemas.openxmlformats.org/package/2006/relationships"><Relationship Id="rId9" Type="http://schemas.openxmlformats.org/officeDocument/2006/relationships/notesSlide" Target="../notesSlides/notesSlide5.xml"/><Relationship Id="rId8" Type="http://schemas.openxmlformats.org/officeDocument/2006/relationships/slideLayout" Target="../slideLayouts/slideLayout2.xml"/><Relationship Id="rId7" Type="http://schemas.openxmlformats.org/officeDocument/2006/relationships/image" Target="../media/image10.png"/><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tags" Target="../tags/tag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2413636"/>
            <a:ext cx="12192000" cy="2371724"/>
          </a:xfrm>
          <a:prstGeom prst="rect">
            <a:avLst/>
          </a:prstGeom>
          <a:solidFill>
            <a:srgbClr val="633869"/>
          </a:solidFill>
          <a:ln w="9525" cap="flat" cmpd="sng" algn="ctr">
            <a:noFill/>
            <a:prstDash val="solid"/>
            <a:round/>
            <a:headEnd type="none" w="med" len="med"/>
            <a:tailEnd type="none" w="med" len="med"/>
          </a:ln>
        </p:spPr>
        <p:txBody>
          <a:bodyPr vert="horz" wrap="square" lIns="91440" tIns="45720" rIns="91440" bIns="45720"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Rectangle 392"/>
          <p:cNvSpPr>
            <a:spLocks noChangeArrowheads="1"/>
          </p:cNvSpPr>
          <p:nvPr/>
        </p:nvSpPr>
        <p:spPr bwMode="auto">
          <a:xfrm>
            <a:off x="240030" y="2649458"/>
            <a:ext cx="1170940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sz="3600" b="1" dirty="0">
                <a:solidFill>
                  <a:schemeClr val="bg1"/>
                </a:solidFill>
                <a:ea typeface="微软雅黑" panose="020B0503020204020204" pitchFamily="34" charset="-122"/>
                <a:sym typeface="+mn-ea"/>
              </a:rPr>
              <a:t>Handwritten </a:t>
            </a:r>
            <a:r>
              <a:rPr lang="en-US" altLang="zh-CN" sz="3600" b="1" dirty="0">
                <a:solidFill>
                  <a:schemeClr val="bg1"/>
                </a:solidFill>
                <a:ea typeface="微软雅黑" panose="020B0503020204020204" pitchFamily="34" charset="-122"/>
                <a:sym typeface="+mn-ea"/>
              </a:rPr>
              <a:t>D</a:t>
            </a:r>
            <a:r>
              <a:rPr lang="zh-CN" sz="3600" b="1" dirty="0">
                <a:solidFill>
                  <a:schemeClr val="bg1"/>
                </a:solidFill>
                <a:ea typeface="微软雅黑" panose="020B0503020204020204" pitchFamily="34" charset="-122"/>
                <a:sym typeface="+mn-ea"/>
              </a:rPr>
              <a:t>igit and </a:t>
            </a:r>
            <a:r>
              <a:rPr lang="en-US" altLang="zh-CN" sz="3600" b="1" dirty="0">
                <a:solidFill>
                  <a:schemeClr val="bg1"/>
                </a:solidFill>
                <a:ea typeface="微软雅黑" panose="020B0503020204020204" pitchFamily="34" charset="-122"/>
                <a:sym typeface="+mn-ea"/>
              </a:rPr>
              <a:t>Si</a:t>
            </a:r>
            <a:r>
              <a:rPr lang="zh-CN" sz="3600" b="1" dirty="0">
                <a:solidFill>
                  <a:schemeClr val="bg1"/>
                </a:solidFill>
                <a:ea typeface="微软雅黑" panose="020B0503020204020204" pitchFamily="34" charset="-122"/>
                <a:sym typeface="+mn-ea"/>
              </a:rPr>
              <a:t>gnal </a:t>
            </a:r>
            <a:r>
              <a:rPr lang="en-US" altLang="zh-CN" sz="3600" b="1" dirty="0">
                <a:solidFill>
                  <a:schemeClr val="bg1"/>
                </a:solidFill>
                <a:ea typeface="微软雅黑" panose="020B0503020204020204" pitchFamily="34" charset="-122"/>
                <a:sym typeface="+mn-ea"/>
              </a:rPr>
              <a:t>R</a:t>
            </a:r>
            <a:r>
              <a:rPr lang="zh-CN" sz="3600" b="1" dirty="0">
                <a:solidFill>
                  <a:schemeClr val="bg1"/>
                </a:solidFill>
                <a:ea typeface="微软雅黑" panose="020B0503020204020204" pitchFamily="34" charset="-122"/>
                <a:sym typeface="+mn-ea"/>
              </a:rPr>
              <a:t>ecognition for </a:t>
            </a:r>
            <a:r>
              <a:rPr lang="en-US" altLang="zh-CN" sz="3600" b="1" dirty="0">
                <a:solidFill>
                  <a:schemeClr val="bg1"/>
                </a:solidFill>
                <a:ea typeface="微软雅黑" panose="020B0503020204020204" pitchFamily="34" charset="-122"/>
                <a:sym typeface="+mn-ea"/>
              </a:rPr>
              <a:t>C</a:t>
            </a:r>
            <a:r>
              <a:rPr lang="zh-CN" sz="3600" b="1" dirty="0">
                <a:solidFill>
                  <a:schemeClr val="bg1"/>
                </a:solidFill>
                <a:ea typeface="微软雅黑" panose="020B0503020204020204" pitchFamily="34" charset="-122"/>
                <a:sym typeface="+mn-ea"/>
              </a:rPr>
              <a:t>hildren</a:t>
            </a:r>
            <a:endParaRPr lang="zh-CN" sz="3600" b="1" dirty="0">
              <a:solidFill>
                <a:schemeClr val="bg1"/>
              </a:solidFill>
              <a:ea typeface="微软雅黑" panose="020B0503020204020204" pitchFamily="34" charset="-122"/>
              <a:sym typeface="+mn-ea"/>
            </a:endParaRPr>
          </a:p>
        </p:txBody>
      </p:sp>
      <p:sp>
        <p:nvSpPr>
          <p:cNvPr id="10" name="文本框 3"/>
          <p:cNvSpPr txBox="1">
            <a:spLocks noChangeArrowheads="1"/>
          </p:cNvSpPr>
          <p:nvPr/>
        </p:nvSpPr>
        <p:spPr bwMode="auto">
          <a:xfrm>
            <a:off x="3647728" y="3390798"/>
            <a:ext cx="4896544" cy="321945"/>
          </a:xfrm>
          <a:prstGeom prst="rect">
            <a:avLst/>
          </a:prstGeom>
          <a:noFill/>
          <a:ln w="9525">
            <a:noFill/>
            <a:miter lim="800000"/>
          </a:ln>
        </p:spPr>
        <p:txBody>
          <a:bodyPr wrap="square">
            <a:spAutoFit/>
          </a:bodyPr>
          <a:lstStyle/>
          <a:p>
            <a:pPr algn="ctr"/>
            <a:r>
              <a:rPr lang="en-US" sz="1500" dirty="0">
                <a:solidFill>
                  <a:schemeClr val="bg1"/>
                </a:solidFill>
                <a:latin typeface="微软雅黑" panose="020B0503020204020204" pitchFamily="34" charset="-122"/>
                <a:ea typeface="微软雅黑" panose="020B0503020204020204" pitchFamily="34" charset="-122"/>
              </a:rPr>
              <a:t>EIE4512 2023-24 Summer</a:t>
            </a:r>
            <a:endParaRPr lang="en-US" sz="1500" dirty="0">
              <a:solidFill>
                <a:schemeClr val="bg1"/>
              </a:solidFill>
              <a:latin typeface="微软雅黑" panose="020B0503020204020204" pitchFamily="34" charset="-122"/>
              <a:ea typeface="微软雅黑" panose="020B0503020204020204" pitchFamily="34" charset="-122"/>
            </a:endParaRPr>
          </a:p>
        </p:txBody>
      </p:sp>
      <p:sp>
        <p:nvSpPr>
          <p:cNvPr id="12" name="Rectangle 396"/>
          <p:cNvSpPr>
            <a:spLocks noChangeArrowheads="1"/>
          </p:cNvSpPr>
          <p:nvPr/>
        </p:nvSpPr>
        <p:spPr bwMode="auto">
          <a:xfrm>
            <a:off x="5284153" y="3956194"/>
            <a:ext cx="1621576" cy="323165"/>
          </a:xfrm>
          <a:prstGeom prst="roundRect">
            <a:avLst/>
          </a:prstGeom>
          <a:solidFill>
            <a:schemeClr val="bg1"/>
          </a:solidFill>
          <a:ln>
            <a:noFill/>
          </a:ln>
          <a:effectLst/>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sz="1200" dirty="0">
                <a:solidFill>
                  <a:sysClr val="windowText" lastClr="000000"/>
                </a:solidFill>
                <a:latin typeface="微软雅黑" panose="020B0503020204020204" pitchFamily="34" charset="-122"/>
                <a:ea typeface="微软雅黑" panose="020B0503020204020204" pitchFamily="34" charset="-122"/>
              </a:rPr>
              <a:t>2024/7</a:t>
            </a:r>
            <a:endParaRPr lang="en-US" sz="1200" dirty="0">
              <a:solidFill>
                <a:sysClr val="windowText" lastClr="000000"/>
              </a:solidFill>
              <a:latin typeface="微软雅黑" panose="020B0503020204020204" pitchFamily="34" charset="-122"/>
              <a:ea typeface="微软雅黑" panose="020B0503020204020204" pitchFamily="34" charset="-122"/>
            </a:endParaRPr>
          </a:p>
        </p:txBody>
      </p:sp>
      <p:pic>
        <p:nvPicPr>
          <p:cNvPr id="4" name="图片 3" descr="CUHK(SZ)_Logo"/>
          <p:cNvPicPr>
            <a:picLocks noChangeAspect="1"/>
          </p:cNvPicPr>
          <p:nvPr/>
        </p:nvPicPr>
        <p:blipFill>
          <a:blip r:embed="rId1"/>
          <a:stretch>
            <a:fillRect/>
          </a:stretch>
        </p:blipFill>
        <p:spPr>
          <a:xfrm>
            <a:off x="2665730" y="742315"/>
            <a:ext cx="6638925" cy="952500"/>
          </a:xfrm>
          <a:prstGeom prst="rect">
            <a:avLst/>
          </a:prstGeom>
        </p:spPr>
      </p:pic>
      <p:sp>
        <p:nvSpPr>
          <p:cNvPr id="2" name="Rectangle 395"/>
          <p:cNvSpPr>
            <a:spLocks noChangeArrowheads="1"/>
          </p:cNvSpPr>
          <p:nvPr>
            <p:custDataLst>
              <p:tags r:id="rId2"/>
            </p:custDataLst>
          </p:nvPr>
        </p:nvSpPr>
        <p:spPr bwMode="auto">
          <a:xfrm>
            <a:off x="4408170" y="5273040"/>
            <a:ext cx="3374390" cy="988060"/>
          </a:xfrm>
          <a:prstGeom prst="roundRect">
            <a:avLst/>
          </a:prstGeom>
          <a:solidFill>
            <a:schemeClr val="bg1"/>
          </a:solidFill>
          <a:ln>
            <a:noFill/>
          </a:ln>
          <a:effectLst/>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ct val="140000"/>
              </a:lnSpc>
              <a:spcBef>
                <a:spcPct val="0"/>
              </a:spcBef>
              <a:buFontTx/>
              <a:buNone/>
            </a:pPr>
            <a:r>
              <a:rPr lang="en-US" altLang="zh-CN" sz="1400" dirty="0">
                <a:latin typeface="+mn-lt"/>
                <a:cs typeface="+mn-lt"/>
                <a:sym typeface="+mn-ea"/>
              </a:rPr>
              <a:t>Group 1</a:t>
            </a:r>
            <a:endParaRPr lang="en-US" altLang="zh-CN" sz="1400" dirty="0">
              <a:latin typeface="+mn-lt"/>
              <a:cs typeface="+mn-lt"/>
              <a:sym typeface="+mn-ea"/>
            </a:endParaRPr>
          </a:p>
          <a:p>
            <a:pPr algn="ctr" eaLnBrk="1" hangingPunct="1">
              <a:lnSpc>
                <a:spcPct val="140000"/>
              </a:lnSpc>
              <a:spcBef>
                <a:spcPct val="0"/>
              </a:spcBef>
              <a:buFontTx/>
              <a:buNone/>
            </a:pPr>
            <a:r>
              <a:rPr lang="en-US" sz="1400" dirty="0" err="1">
                <a:latin typeface="+mn-lt"/>
                <a:cs typeface="+mn-lt"/>
                <a:sym typeface="+mn-ea"/>
              </a:rPr>
              <a:t>Boshi</a:t>
            </a:r>
            <a:r>
              <a:rPr lang="en-US" sz="1400" dirty="0">
                <a:latin typeface="+mn-lt"/>
                <a:cs typeface="+mn-lt"/>
                <a:sym typeface="+mn-ea"/>
              </a:rPr>
              <a:t> Xu  </a:t>
            </a:r>
            <a:r>
              <a:rPr lang="en-US" altLang="zh-CN" sz="1400" dirty="0">
                <a:latin typeface="+mn-lt"/>
                <a:cs typeface="+mn-lt"/>
                <a:sym typeface="+mn-ea"/>
              </a:rPr>
              <a:t>Yuhang Huang  </a:t>
            </a:r>
            <a:r>
              <a:rPr lang="en-US" sz="1400" dirty="0" err="1">
                <a:latin typeface="+mn-lt"/>
                <a:cs typeface="+mn-lt"/>
                <a:sym typeface="+mn-ea"/>
              </a:rPr>
              <a:t>Yiwei</a:t>
            </a:r>
            <a:r>
              <a:rPr lang="en-US" sz="1400" dirty="0">
                <a:latin typeface="+mn-lt"/>
                <a:cs typeface="+mn-lt"/>
                <a:sym typeface="+mn-ea"/>
              </a:rPr>
              <a:t> Huang</a:t>
            </a:r>
            <a:endParaRPr lang="en-US" sz="1400" dirty="0">
              <a:solidFill>
                <a:sysClr val="windowText" lastClr="000000"/>
              </a:solidFill>
              <a:latin typeface="+mn-lt"/>
              <a:ea typeface="微软雅黑" panose="020B0503020204020204" pitchFamily="34" charset="-122"/>
              <a:cs typeface="+mn-lt"/>
              <a:sym typeface="+mn-ea"/>
            </a:endParaRPr>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bldLst>
      <p:bldP spid="6" grpId="0" bldLvl="0" animBg="1"/>
      <p:bldP spid="9" grpId="0"/>
      <p:bldP spid="10" grpId="0"/>
      <p:bldP spid="12" grpId="0" animBg="1"/>
      <p:bldP spid="2"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p:nvPr/>
        </p:nvSpPr>
        <p:spPr>
          <a:xfrm>
            <a:off x="6428439" y="2601743"/>
            <a:ext cx="5212200" cy="2426086"/>
          </a:xfrm>
          <a:prstGeom prst="rect">
            <a:avLst/>
          </a:prstGeom>
          <a:solidFill>
            <a:srgbClr val="633869"/>
          </a:solidFill>
          <a:ln w="6350" cap="flat" cmpd="sng" algn="ctr">
            <a:noFill/>
            <a:prstDash val="solid"/>
            <a:miter lim="800000"/>
          </a:ln>
          <a:effectLst/>
        </p:spPr>
        <p:txBody>
          <a:bodyPr lIns="91420" tIns="323850" rIns="91420" bIns="45709" rtlCol="0" anchor="ctr"/>
          <a:lstStyle/>
          <a:p>
            <a:pPr marL="0" indent="0" algn="l" fontAlgn="base">
              <a:lnSpc>
                <a:spcPct val="80000"/>
              </a:lnSpc>
              <a:spcAft>
                <a:spcPct val="0"/>
              </a:spcAft>
              <a:buFont typeface="Arial" panose="020B0604020202020204"/>
              <a:buNone/>
            </a:pPr>
            <a:r>
              <a:rPr lang="en-US" b="1" dirty="0">
                <a:solidFill>
                  <a:prstClr val="white"/>
                </a:solidFill>
                <a:latin typeface="微软雅黑" panose="020B0503020204020204" pitchFamily="34" charset="-122"/>
                <a:ea typeface="微软雅黑" panose="020B0503020204020204" pitchFamily="34" charset="-122"/>
                <a:sym typeface="+mn-ea"/>
              </a:rPr>
              <a:t>1. Preprocessing of Input Image</a:t>
            </a:r>
            <a:endParaRPr lang="en-US" b="1" dirty="0">
              <a:solidFill>
                <a:prstClr val="white"/>
              </a:solidFill>
              <a:latin typeface="微软雅黑" panose="020B0503020204020204" pitchFamily="34" charset="-122"/>
              <a:ea typeface="微软雅黑" panose="020B0503020204020204" pitchFamily="34" charset="-122"/>
            </a:endParaRPr>
          </a:p>
          <a:p>
            <a:pPr marL="0" indent="457200" algn="l" fontAlgn="base">
              <a:lnSpc>
                <a:spcPct val="80000"/>
              </a:lnSpc>
              <a:spcAft>
                <a:spcPct val="0"/>
              </a:spcAft>
              <a:buFont typeface="Arial" panose="020B0604020202020204"/>
              <a:buNone/>
            </a:pPr>
            <a:endParaRPr dirty="0">
              <a:solidFill>
                <a:prstClr val="white"/>
              </a:solidFill>
              <a:latin typeface="微软雅黑" panose="020B0503020204020204" pitchFamily="34" charset="-122"/>
              <a:ea typeface="微软雅黑" panose="020B0503020204020204" pitchFamily="34" charset="-122"/>
              <a:sym typeface="+mn-ea"/>
            </a:endParaRPr>
          </a:p>
          <a:p>
            <a:pPr marL="0" indent="457200" algn="l" fontAlgn="base">
              <a:lnSpc>
                <a:spcPct val="120000"/>
              </a:lnSpc>
              <a:spcAft>
                <a:spcPct val="0"/>
              </a:spcAft>
              <a:buFont typeface="Arial" panose="020B0604020202020204"/>
              <a:buNone/>
            </a:pPr>
            <a:r>
              <a:rPr dirty="0">
                <a:solidFill>
                  <a:prstClr val="white"/>
                </a:solidFill>
                <a:latin typeface="微软雅黑" panose="020B0503020204020204" pitchFamily="34" charset="-122"/>
                <a:ea typeface="微软雅黑" panose="020B0503020204020204" pitchFamily="34" charset="-122"/>
                <a:sym typeface="+mn-ea"/>
              </a:rPr>
              <a:t>The input image is subjected to a series of operations including Gaussian blurring, edge detection, and dilation and erosion to facilitate subsequent processing.</a:t>
            </a:r>
            <a:endParaRPr dirty="0">
              <a:solidFill>
                <a:prstClr val="white"/>
              </a:solidFill>
              <a:latin typeface="微软雅黑" panose="020B0503020204020204" pitchFamily="34" charset="-122"/>
              <a:ea typeface="微软雅黑" panose="020B0503020204020204" pitchFamily="34" charset="-122"/>
            </a:endParaRPr>
          </a:p>
          <a:p>
            <a:pPr marL="0" marR="0" lvl="0" indent="0" algn="ctr"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3" name="组合 2"/>
          <p:cNvGrpSpPr/>
          <p:nvPr/>
        </p:nvGrpSpPr>
        <p:grpSpPr>
          <a:xfrm rot="0">
            <a:off x="0" y="110490"/>
            <a:ext cx="12192000" cy="777875"/>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pic>
        <p:nvPicPr>
          <p:cNvPr id="48" name="图片 47" descr="CUHK(SZ)_Logo2"/>
          <p:cNvPicPr>
            <a:picLocks noChangeAspect="1"/>
          </p:cNvPicPr>
          <p:nvPr>
            <p:custDataLst>
              <p:tags r:id="rId3"/>
            </p:custDataLst>
          </p:nvPr>
        </p:nvPicPr>
        <p:blipFill>
          <a:blip r:embed="rId4"/>
          <a:stretch>
            <a:fillRect/>
          </a:stretch>
        </p:blipFill>
        <p:spPr>
          <a:xfrm>
            <a:off x="8067040" y="176530"/>
            <a:ext cx="4034790" cy="579120"/>
          </a:xfrm>
          <a:prstGeom prst="rect">
            <a:avLst/>
          </a:prstGeom>
        </p:spPr>
      </p:pic>
      <p:sp>
        <p:nvSpPr>
          <p:cNvPr id="9" name="文本框 8"/>
          <p:cNvSpPr txBox="1"/>
          <p:nvPr>
            <p:custDataLst>
              <p:tags r:id="rId5"/>
            </p:custDataLst>
          </p:nvPr>
        </p:nvSpPr>
        <p:spPr>
          <a:xfrm>
            <a:off x="457201" y="212558"/>
            <a:ext cx="4406900" cy="829945"/>
          </a:xfrm>
          <a:prstGeom prst="rect">
            <a:avLst/>
          </a:prstGeom>
          <a:noFill/>
          <a:ln>
            <a:noFill/>
          </a:ln>
        </p:spPr>
        <p:txBody>
          <a:bodyPr wrap="square" rtlCol="0">
            <a:spAutoFit/>
          </a:bodyPr>
          <a:lstStyle/>
          <a:p>
            <a:pPr marL="0" lvl="1" algn="l" defTabSz="1219200"/>
            <a:r>
              <a:rPr lang="en-US" sz="2400" b="1" dirty="0">
                <a:solidFill>
                  <a:schemeClr val="bg1"/>
                </a:solidFill>
                <a:latin typeface="微软雅黑" panose="020B0503020204020204" pitchFamily="34" charset="-122"/>
                <a:ea typeface="微软雅黑" panose="020B0503020204020204" pitchFamily="34" charset="-122"/>
                <a:sym typeface="+mn-ea"/>
              </a:rPr>
              <a:t>04 Methodology</a:t>
            </a:r>
            <a:endParaRPr lang="en-US" sz="2400" b="1" dirty="0">
              <a:solidFill>
                <a:schemeClr val="bg1"/>
              </a:solidFill>
              <a:latin typeface="微软雅黑" panose="020B0503020204020204" pitchFamily="34" charset="-122"/>
              <a:ea typeface="微软雅黑" panose="020B0503020204020204" pitchFamily="34" charset="-122"/>
            </a:endParaRPr>
          </a:p>
          <a:p>
            <a:pPr marL="0" lvl="1" algn="l" defTabSz="1219200"/>
            <a:endParaRPr lang="en-US" sz="2400" b="1" dirty="0">
              <a:solidFill>
                <a:schemeClr val="bg1"/>
              </a:solidFill>
              <a:latin typeface="微软雅黑" panose="020B0503020204020204" pitchFamily="34" charset="-122"/>
              <a:ea typeface="微软雅黑" panose="020B0503020204020204" pitchFamily="34" charset="-122"/>
            </a:endParaRPr>
          </a:p>
        </p:txBody>
      </p:sp>
      <p:pic>
        <p:nvPicPr>
          <p:cNvPr id="11" name="图片 10"/>
          <p:cNvPicPr/>
          <p:nvPr/>
        </p:nvPicPr>
        <p:blipFill>
          <a:blip r:embed="rId6"/>
        </p:blipFill>
        <p:spPr>
          <a:xfrm>
            <a:off x="685165" y="2730500"/>
            <a:ext cx="4491990" cy="2168525"/>
          </a:xfrm>
          <a:prstGeom prst="rect">
            <a:avLst/>
          </a:prstGeom>
        </p:spPr>
      </p:pic>
      <p:sp>
        <p:nvSpPr>
          <p:cNvPr id="27" name="Subtitle 2"/>
          <p:cNvSpPr txBox="1"/>
          <p:nvPr/>
        </p:nvSpPr>
        <p:spPr>
          <a:xfrm>
            <a:off x="1163955" y="5575935"/>
            <a:ext cx="3534410" cy="55118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2000" dirty="0">
                <a:solidFill>
                  <a:srgbClr val="633869"/>
                </a:solidFill>
                <a:latin typeface="微软雅黑" panose="020B0503020204020204" pitchFamily="34" charset="-122"/>
                <a:ea typeface="微软雅黑" panose="020B0503020204020204" pitchFamily="34" charset="-122"/>
              </a:rPr>
              <a:t>Mathematics Symbols Data</a:t>
            </a:r>
            <a:endParaRPr lang="en-US" sz="2000" dirty="0">
              <a:solidFill>
                <a:srgbClr val="633869"/>
              </a:solidFill>
              <a:latin typeface="微软雅黑" panose="020B0503020204020204" pitchFamily="34" charset="-122"/>
              <a:ea typeface="微软雅黑" panose="020B0503020204020204" pitchFamily="34" charset="-122"/>
            </a:endParaRPr>
          </a:p>
        </p:txBody>
      </p:sp>
      <p:sp>
        <p:nvSpPr>
          <p:cNvPr id="13" name="文本框 12"/>
          <p:cNvSpPr txBox="1"/>
          <p:nvPr>
            <p:custDataLst>
              <p:tags r:id="rId7"/>
            </p:custDataLst>
          </p:nvPr>
        </p:nvSpPr>
        <p:spPr>
          <a:xfrm>
            <a:off x="3892551" y="1100288"/>
            <a:ext cx="4406900" cy="953135"/>
          </a:xfrm>
          <a:prstGeom prst="rect">
            <a:avLst/>
          </a:prstGeom>
          <a:noFill/>
          <a:ln>
            <a:noFill/>
          </a:ln>
        </p:spPr>
        <p:txBody>
          <a:bodyPr wrap="square" rtlCol="0">
            <a:spAutoFit/>
          </a:bodyPr>
          <a:p>
            <a:pPr algn="ctr"/>
            <a:r>
              <a:rPr lang="en-US" sz="2800" b="1" dirty="0">
                <a:solidFill>
                  <a:srgbClr val="633869"/>
                </a:solidFill>
                <a:latin typeface="微软雅黑" panose="020B0503020204020204" pitchFamily="34" charset="-122"/>
                <a:ea typeface="微软雅黑" panose="020B0503020204020204" pitchFamily="34" charset="-122"/>
                <a:sym typeface="+mn-ea"/>
              </a:rPr>
              <a:t>1. OpenCV</a:t>
            </a:r>
            <a:endParaRPr lang="en-US" sz="2800" b="1" dirty="0">
              <a:solidFill>
                <a:srgbClr val="633869"/>
              </a:solidFill>
              <a:latin typeface="微软雅黑" panose="020B0503020204020204" pitchFamily="34" charset="-122"/>
              <a:ea typeface="微软雅黑" panose="020B0503020204020204" pitchFamily="34" charset="-122"/>
              <a:sym typeface="+mn-ea"/>
            </a:endParaRPr>
          </a:p>
          <a:p>
            <a:pPr algn="ctr"/>
            <a:r>
              <a:rPr lang="en-US" sz="2800" dirty="0">
                <a:solidFill>
                  <a:srgbClr val="633869"/>
                </a:solidFill>
                <a:latin typeface="微软雅黑" panose="020B0503020204020204" pitchFamily="34" charset="-122"/>
                <a:ea typeface="微软雅黑" panose="020B0503020204020204" pitchFamily="34" charset="-122"/>
                <a:sym typeface="+mn-ea"/>
              </a:rPr>
              <a:t> </a:t>
            </a:r>
            <a:r>
              <a:rPr lang="en-US" sz="2800" dirty="0">
                <a:solidFill>
                  <a:srgbClr val="633869"/>
                </a:solidFill>
                <a:latin typeface="微软雅黑" panose="020B0503020204020204" pitchFamily="34" charset="-122"/>
                <a:ea typeface="微软雅黑" panose="020B0503020204020204" pitchFamily="34" charset="-122"/>
                <a:sym typeface="+mn-ea"/>
              </a:rPr>
              <a:t>Preprocessing</a:t>
            </a:r>
            <a:r>
              <a:rPr lang="en-US" sz="2800" dirty="0">
                <a:solidFill>
                  <a:prstClr val="white"/>
                </a:solidFill>
                <a:latin typeface="微软雅黑" panose="020B0503020204020204" pitchFamily="34" charset="-122"/>
                <a:ea typeface="微软雅黑" panose="020B0503020204020204" pitchFamily="34" charset="-122"/>
                <a:sym typeface="+mn-ea"/>
              </a:rPr>
              <a:t> </a:t>
            </a:r>
            <a:endParaRPr lang="en-US" sz="2800" dirty="0">
              <a:solidFill>
                <a:srgbClr val="633869"/>
              </a:solidFill>
              <a:latin typeface="微软雅黑" panose="020B0503020204020204" pitchFamily="34" charset="-122"/>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bldLst>
      <p:bldP spid="8"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p:nvPr/>
        </p:nvSpPr>
        <p:spPr>
          <a:xfrm>
            <a:off x="434340" y="3462655"/>
            <a:ext cx="11322685" cy="3147060"/>
          </a:xfrm>
          <a:prstGeom prst="rect">
            <a:avLst/>
          </a:prstGeom>
          <a:solidFill>
            <a:srgbClr val="633869"/>
          </a:solidFill>
          <a:ln w="6350" cap="flat" cmpd="sng" algn="ctr">
            <a:noFill/>
            <a:prstDash val="solid"/>
            <a:miter lim="800000"/>
          </a:ln>
          <a:effectLst/>
        </p:spPr>
        <p:txBody>
          <a:bodyPr lIns="91420" tIns="0" rIns="91420" bIns="45709" rtlCol="0" anchor="ctr"/>
          <a:lstStyle/>
          <a:p>
            <a:pPr marL="0" indent="0" algn="l" fontAlgn="base">
              <a:lnSpc>
                <a:spcPct val="80000"/>
              </a:lnSpc>
              <a:spcAft>
                <a:spcPct val="0"/>
              </a:spcAft>
              <a:buFont typeface="Arial" panose="020B0604020202020204"/>
              <a:buNone/>
            </a:pPr>
            <a:r>
              <a:rPr lang="en-US" sz="2000" b="1" dirty="0">
                <a:solidFill>
                  <a:prstClr val="white"/>
                </a:solidFill>
                <a:latin typeface="微软雅黑" panose="020B0503020204020204" pitchFamily="34" charset="-122"/>
                <a:ea typeface="微软雅黑" panose="020B0503020204020204" pitchFamily="34" charset="-122"/>
                <a:sym typeface="+mn-ea"/>
              </a:rPr>
              <a:t>2. Using contour recognition to split equations into individual numbers and symbols.</a:t>
            </a:r>
            <a:endParaRPr lang="en-US" sz="2000" b="1" dirty="0">
              <a:solidFill>
                <a:prstClr val="white"/>
              </a:solidFill>
              <a:latin typeface="微软雅黑" panose="020B0503020204020204" pitchFamily="34" charset="-122"/>
              <a:ea typeface="微软雅黑" panose="020B0503020204020204" pitchFamily="34" charset="-122"/>
              <a:sym typeface="+mn-ea"/>
            </a:endParaRPr>
          </a:p>
          <a:p>
            <a:pPr marL="0" indent="0" algn="l" fontAlgn="base">
              <a:lnSpc>
                <a:spcPct val="80000"/>
              </a:lnSpc>
              <a:spcAft>
                <a:spcPct val="0"/>
              </a:spcAft>
              <a:buFont typeface="Arial" panose="020B0604020202020204"/>
              <a:buNone/>
            </a:pPr>
            <a:endParaRPr lang="en-US" sz="2000" b="1" dirty="0">
              <a:solidFill>
                <a:prstClr val="white"/>
              </a:solidFill>
              <a:latin typeface="微软雅黑" panose="020B0503020204020204" pitchFamily="34" charset="-122"/>
              <a:ea typeface="微软雅黑" panose="020B0503020204020204" pitchFamily="34" charset="-122"/>
              <a:sym typeface="+mn-ea"/>
            </a:endParaRPr>
          </a:p>
          <a:p>
            <a:pPr marL="0" indent="457200" algn="l" fontAlgn="base">
              <a:lnSpc>
                <a:spcPct val="120000"/>
              </a:lnSpc>
              <a:spcAft>
                <a:spcPct val="0"/>
              </a:spcAft>
              <a:buFont typeface="Arial" panose="020B0604020202020204"/>
              <a:buNone/>
            </a:pPr>
            <a:r>
              <a:rPr sz="2000" dirty="0">
                <a:solidFill>
                  <a:prstClr val="white"/>
                </a:solidFill>
                <a:latin typeface="微软雅黑" panose="020B0503020204020204" pitchFamily="34" charset="-122"/>
                <a:ea typeface="微软雅黑" panose="020B0503020204020204" pitchFamily="34" charset="-122"/>
                <a:sym typeface="+mn-ea"/>
              </a:rPr>
              <a:t>Contour recognition is used to obtain correctly sized bounding boxes, which are then used to crop the image to obtain individual images. However, traditional contour recognition treats division signs and equal signs as multiple objects, resulting in multiple bounding boxes. Therefore, we identify division signs and equal signs by detecting the distance between each contour and considering two contours that are too close to each other as one.</a:t>
            </a:r>
            <a:endParaRPr sz="2000" dirty="0">
              <a:solidFill>
                <a:prstClr val="white"/>
              </a:solidFill>
              <a:latin typeface="微软雅黑" panose="020B0503020204020204" pitchFamily="34" charset="-122"/>
              <a:ea typeface="微软雅黑" panose="020B0503020204020204" pitchFamily="34" charset="-122"/>
              <a:sym typeface="+mn-ea"/>
            </a:endParaRPr>
          </a:p>
        </p:txBody>
      </p:sp>
      <p:grpSp>
        <p:nvGrpSpPr>
          <p:cNvPr id="3" name="组合 2"/>
          <p:cNvGrpSpPr/>
          <p:nvPr/>
        </p:nvGrpSpPr>
        <p:grpSpPr>
          <a:xfrm rot="0">
            <a:off x="0" y="110490"/>
            <a:ext cx="12192000" cy="777875"/>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pic>
        <p:nvPicPr>
          <p:cNvPr id="48" name="图片 47" descr="CUHK(SZ)_Logo2"/>
          <p:cNvPicPr>
            <a:picLocks noChangeAspect="1"/>
          </p:cNvPicPr>
          <p:nvPr>
            <p:custDataLst>
              <p:tags r:id="rId3"/>
            </p:custDataLst>
          </p:nvPr>
        </p:nvPicPr>
        <p:blipFill>
          <a:blip r:embed="rId4"/>
          <a:stretch>
            <a:fillRect/>
          </a:stretch>
        </p:blipFill>
        <p:spPr>
          <a:xfrm>
            <a:off x="8067040" y="176530"/>
            <a:ext cx="4034790" cy="579120"/>
          </a:xfrm>
          <a:prstGeom prst="rect">
            <a:avLst/>
          </a:prstGeom>
        </p:spPr>
      </p:pic>
      <p:sp>
        <p:nvSpPr>
          <p:cNvPr id="9" name="文本框 8"/>
          <p:cNvSpPr txBox="1"/>
          <p:nvPr>
            <p:custDataLst>
              <p:tags r:id="rId5"/>
            </p:custDataLst>
          </p:nvPr>
        </p:nvSpPr>
        <p:spPr>
          <a:xfrm>
            <a:off x="457201" y="212558"/>
            <a:ext cx="4406900" cy="829945"/>
          </a:xfrm>
          <a:prstGeom prst="rect">
            <a:avLst/>
          </a:prstGeom>
          <a:noFill/>
          <a:ln>
            <a:noFill/>
          </a:ln>
        </p:spPr>
        <p:txBody>
          <a:bodyPr wrap="square" rtlCol="0">
            <a:spAutoFit/>
          </a:bodyPr>
          <a:lstStyle/>
          <a:p>
            <a:pPr marL="0" lvl="1" algn="l" defTabSz="1219200"/>
            <a:r>
              <a:rPr lang="en-US" sz="2400" b="1" dirty="0">
                <a:solidFill>
                  <a:schemeClr val="bg1"/>
                </a:solidFill>
                <a:latin typeface="微软雅黑" panose="020B0503020204020204" pitchFamily="34" charset="-122"/>
                <a:ea typeface="微软雅黑" panose="020B0503020204020204" pitchFamily="34" charset="-122"/>
                <a:sym typeface="+mn-ea"/>
              </a:rPr>
              <a:t>04 Methodology</a:t>
            </a:r>
            <a:endParaRPr lang="en-US" sz="2400" b="1" dirty="0">
              <a:solidFill>
                <a:schemeClr val="bg1"/>
              </a:solidFill>
              <a:latin typeface="微软雅黑" panose="020B0503020204020204" pitchFamily="34" charset="-122"/>
              <a:ea typeface="微软雅黑" panose="020B0503020204020204" pitchFamily="34" charset="-122"/>
            </a:endParaRPr>
          </a:p>
          <a:p>
            <a:pPr marL="0" lvl="1" algn="l" defTabSz="1219200"/>
            <a:endParaRPr lang="en-US" sz="2400" b="1"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6"/>
          <a:stretch>
            <a:fillRect/>
          </a:stretch>
        </p:blipFill>
        <p:spPr>
          <a:xfrm>
            <a:off x="4035425" y="1136015"/>
            <a:ext cx="6377940" cy="2078990"/>
          </a:xfrm>
          <a:prstGeom prst="rect">
            <a:avLst/>
          </a:prstGeom>
        </p:spPr>
      </p:pic>
      <p:sp>
        <p:nvSpPr>
          <p:cNvPr id="27" name="Subtitle 2"/>
          <p:cNvSpPr txBox="1"/>
          <p:nvPr/>
        </p:nvSpPr>
        <p:spPr>
          <a:xfrm>
            <a:off x="10152380" y="1762125"/>
            <a:ext cx="1949450" cy="93218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2000" dirty="0">
                <a:solidFill>
                  <a:srgbClr val="633869"/>
                </a:solidFill>
                <a:latin typeface="微软雅黑" panose="020B0503020204020204" pitchFamily="34" charset="-122"/>
                <a:ea typeface="微软雅黑" panose="020B0503020204020204" pitchFamily="34" charset="-122"/>
              </a:rPr>
              <a:t>Separated </a:t>
            </a:r>
            <a:endParaRPr lang="en-US" sz="2000" dirty="0">
              <a:solidFill>
                <a:srgbClr val="633869"/>
              </a:solidFill>
              <a:latin typeface="微软雅黑" panose="020B0503020204020204" pitchFamily="34" charset="-122"/>
              <a:ea typeface="微软雅黑" panose="020B0503020204020204" pitchFamily="34" charset="-122"/>
            </a:endParaRPr>
          </a:p>
          <a:p>
            <a:pPr marL="0" indent="0" algn="ctr" fontAlgn="base">
              <a:lnSpc>
                <a:spcPct val="120000"/>
              </a:lnSpc>
              <a:spcAft>
                <a:spcPct val="0"/>
              </a:spcAft>
              <a:buFont typeface="Arial" panose="020B0604020202020204"/>
              <a:buNone/>
            </a:pPr>
            <a:r>
              <a:rPr lang="en-US" sz="2000" dirty="0">
                <a:solidFill>
                  <a:srgbClr val="633869"/>
                </a:solidFill>
                <a:latin typeface="微软雅黑" panose="020B0503020204020204" pitchFamily="34" charset="-122"/>
                <a:ea typeface="微软雅黑" panose="020B0503020204020204" pitchFamily="34" charset="-122"/>
              </a:rPr>
              <a:t>Images</a:t>
            </a:r>
            <a:endParaRPr lang="en-US" sz="2000" dirty="0">
              <a:solidFill>
                <a:srgbClr val="633869"/>
              </a:solidFill>
              <a:latin typeface="微软雅黑" panose="020B0503020204020204" pitchFamily="34" charset="-122"/>
              <a:ea typeface="微软雅黑" panose="020B0503020204020204" pitchFamily="34" charset="-122"/>
            </a:endParaRPr>
          </a:p>
        </p:txBody>
      </p:sp>
      <p:sp>
        <p:nvSpPr>
          <p:cNvPr id="13" name="文本框 12"/>
          <p:cNvSpPr txBox="1"/>
          <p:nvPr>
            <p:custDataLst>
              <p:tags r:id="rId7"/>
            </p:custDataLst>
          </p:nvPr>
        </p:nvSpPr>
        <p:spPr>
          <a:xfrm>
            <a:off x="434340" y="1624330"/>
            <a:ext cx="3254375" cy="953135"/>
          </a:xfrm>
          <a:prstGeom prst="rect">
            <a:avLst/>
          </a:prstGeom>
          <a:noFill/>
          <a:ln>
            <a:noFill/>
          </a:ln>
        </p:spPr>
        <p:txBody>
          <a:bodyPr wrap="square" rtlCol="0">
            <a:spAutoFit/>
          </a:bodyPr>
          <a:p>
            <a:pPr algn="ctr"/>
            <a:r>
              <a:rPr lang="en-US" sz="2800" b="1" dirty="0">
                <a:solidFill>
                  <a:srgbClr val="633869"/>
                </a:solidFill>
                <a:latin typeface="微软雅黑" panose="020B0503020204020204" pitchFamily="34" charset="-122"/>
                <a:ea typeface="微软雅黑" panose="020B0503020204020204" pitchFamily="34" charset="-122"/>
                <a:sym typeface="+mn-ea"/>
              </a:rPr>
              <a:t>1. OpenCV</a:t>
            </a:r>
            <a:endParaRPr lang="en-US" sz="2800" b="1" dirty="0">
              <a:solidFill>
                <a:srgbClr val="633869"/>
              </a:solidFill>
              <a:latin typeface="微软雅黑" panose="020B0503020204020204" pitchFamily="34" charset="-122"/>
              <a:ea typeface="微软雅黑" panose="020B0503020204020204" pitchFamily="34" charset="-122"/>
              <a:sym typeface="+mn-ea"/>
            </a:endParaRPr>
          </a:p>
          <a:p>
            <a:pPr algn="ctr"/>
            <a:r>
              <a:rPr lang="en-US" sz="2800" dirty="0">
                <a:solidFill>
                  <a:srgbClr val="633869"/>
                </a:solidFill>
                <a:latin typeface="微软雅黑" panose="020B0503020204020204" pitchFamily="34" charset="-122"/>
                <a:ea typeface="微软雅黑" panose="020B0503020204020204" pitchFamily="34" charset="-122"/>
                <a:sym typeface="+mn-ea"/>
              </a:rPr>
              <a:t> Splitting</a:t>
            </a:r>
            <a:endParaRPr lang="en-US" sz="2800" dirty="0">
              <a:solidFill>
                <a:srgbClr val="633869"/>
              </a:solidFill>
              <a:latin typeface="微软雅黑" panose="020B0503020204020204" pitchFamily="34" charset="-122"/>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bldLst>
      <p:bldP spid="8"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0">
            <a:off x="0" y="110490"/>
            <a:ext cx="12192000" cy="777875"/>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pic>
        <p:nvPicPr>
          <p:cNvPr id="48" name="图片 47" descr="CUHK(SZ)_Logo2"/>
          <p:cNvPicPr>
            <a:picLocks noChangeAspect="1"/>
          </p:cNvPicPr>
          <p:nvPr>
            <p:custDataLst>
              <p:tags r:id="rId3"/>
            </p:custDataLst>
          </p:nvPr>
        </p:nvPicPr>
        <p:blipFill>
          <a:blip r:embed="rId4"/>
          <a:stretch>
            <a:fillRect/>
          </a:stretch>
        </p:blipFill>
        <p:spPr>
          <a:xfrm>
            <a:off x="8067040" y="176530"/>
            <a:ext cx="4034790" cy="579120"/>
          </a:xfrm>
          <a:prstGeom prst="rect">
            <a:avLst/>
          </a:prstGeom>
        </p:spPr>
      </p:pic>
      <p:sp>
        <p:nvSpPr>
          <p:cNvPr id="10" name="文本框 9"/>
          <p:cNvSpPr txBox="1"/>
          <p:nvPr>
            <p:custDataLst>
              <p:tags r:id="rId5"/>
            </p:custDataLst>
          </p:nvPr>
        </p:nvSpPr>
        <p:spPr>
          <a:xfrm>
            <a:off x="260986" y="1046313"/>
            <a:ext cx="4406900" cy="953135"/>
          </a:xfrm>
          <a:prstGeom prst="rect">
            <a:avLst/>
          </a:prstGeom>
          <a:noFill/>
          <a:ln>
            <a:noFill/>
          </a:ln>
        </p:spPr>
        <p:txBody>
          <a:bodyPr wrap="square" rtlCol="0">
            <a:spAutoFit/>
          </a:bodyPr>
          <a:p>
            <a:pPr algn="ctr"/>
            <a:r>
              <a:rPr lang="en-US" sz="2800" b="1" dirty="0">
                <a:solidFill>
                  <a:srgbClr val="633869"/>
                </a:solidFill>
                <a:latin typeface="微软雅黑" panose="020B0503020204020204" pitchFamily="34" charset="-122"/>
                <a:ea typeface="微软雅黑" panose="020B0503020204020204" pitchFamily="34" charset="-122"/>
                <a:sym typeface="+mn-ea"/>
              </a:rPr>
              <a:t>2. CNN</a:t>
            </a:r>
            <a:endParaRPr lang="en-US" sz="2800" b="1" dirty="0">
              <a:solidFill>
                <a:srgbClr val="633869"/>
              </a:solidFill>
              <a:latin typeface="微软雅黑" panose="020B0503020204020204" pitchFamily="34" charset="-122"/>
              <a:ea typeface="微软雅黑" panose="020B0503020204020204" pitchFamily="34" charset="-122"/>
              <a:sym typeface="+mn-ea"/>
            </a:endParaRPr>
          </a:p>
          <a:p>
            <a:pPr algn="ctr"/>
            <a:r>
              <a:rPr lang="en-US" sz="2800" dirty="0">
                <a:solidFill>
                  <a:srgbClr val="633869"/>
                </a:solidFill>
                <a:latin typeface="微软雅黑" panose="020B0503020204020204" pitchFamily="34" charset="-122"/>
                <a:ea typeface="微软雅黑" panose="020B0503020204020204" pitchFamily="34" charset="-122"/>
                <a:sym typeface="+mn-ea"/>
              </a:rPr>
              <a:t> Trainning</a:t>
            </a:r>
            <a:endParaRPr lang="en-US" sz="2800" dirty="0">
              <a:solidFill>
                <a:srgbClr val="633869"/>
              </a:solidFill>
              <a:latin typeface="微软雅黑" panose="020B0503020204020204" pitchFamily="34" charset="-122"/>
              <a:ea typeface="微软雅黑" panose="020B0503020204020204" pitchFamily="34" charset="-122"/>
              <a:sym typeface="+mn-ea"/>
            </a:endParaRPr>
          </a:p>
        </p:txBody>
      </p:sp>
      <p:pic>
        <p:nvPicPr>
          <p:cNvPr id="8" name="图片 7"/>
          <p:cNvPicPr>
            <a:picLocks noChangeAspect="1"/>
          </p:cNvPicPr>
          <p:nvPr/>
        </p:nvPicPr>
        <p:blipFill>
          <a:blip r:embed="rId6"/>
          <a:stretch>
            <a:fillRect/>
          </a:stretch>
        </p:blipFill>
        <p:spPr>
          <a:xfrm>
            <a:off x="6537325" y="1052830"/>
            <a:ext cx="4138930" cy="2595880"/>
          </a:xfrm>
          <a:prstGeom prst="rect">
            <a:avLst/>
          </a:prstGeom>
        </p:spPr>
      </p:pic>
      <p:pic>
        <p:nvPicPr>
          <p:cNvPr id="11" name="图片 10"/>
          <p:cNvPicPr>
            <a:picLocks noChangeAspect="1"/>
          </p:cNvPicPr>
          <p:nvPr/>
        </p:nvPicPr>
        <p:blipFill>
          <a:blip r:embed="rId7"/>
          <a:stretch>
            <a:fillRect/>
          </a:stretch>
        </p:blipFill>
        <p:spPr>
          <a:xfrm>
            <a:off x="5948680" y="3778885"/>
            <a:ext cx="5315585" cy="2748915"/>
          </a:xfrm>
          <a:prstGeom prst="rect">
            <a:avLst/>
          </a:prstGeom>
        </p:spPr>
      </p:pic>
      <p:sp>
        <p:nvSpPr>
          <p:cNvPr id="13" name="Subtitle 2"/>
          <p:cNvSpPr txBox="1"/>
          <p:nvPr/>
        </p:nvSpPr>
        <p:spPr>
          <a:xfrm>
            <a:off x="360045" y="2062480"/>
            <a:ext cx="4504055" cy="4458970"/>
          </a:xfrm>
          <a:prstGeom prst="rect">
            <a:avLst/>
          </a:prstGeom>
          <a:solidFill>
            <a:srgbClr val="633869"/>
          </a:solidFill>
        </p:spPr>
        <p:txBody>
          <a:bodyPr vert="horz" lIns="288290" tIns="36195" rIns="28829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nSpc>
                <a:spcPct val="170000"/>
              </a:lnSpc>
              <a:buFont typeface="+mj-lt"/>
              <a:buNone/>
            </a:pPr>
            <a:r>
              <a:rPr lang="en-US" sz="2000" dirty="0">
                <a:solidFill>
                  <a:prstClr val="white"/>
                </a:solidFill>
                <a:latin typeface="微软雅黑" panose="020B0503020204020204" pitchFamily="34" charset="-122"/>
                <a:ea typeface="微软雅黑" panose="020B0503020204020204" pitchFamily="34" charset="-122"/>
                <a:sym typeface="+mn-ea"/>
              </a:rPr>
              <a:t>1. Process the data by collecting them to npy files of NumPy array.</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nSpc>
                <a:spcPct val="170000"/>
              </a:lnSpc>
              <a:buFont typeface="+mj-lt"/>
              <a:buNone/>
            </a:pPr>
            <a:r>
              <a:rPr lang="en-US" sz="2000" dirty="0">
                <a:solidFill>
                  <a:prstClr val="white"/>
                </a:solidFill>
                <a:latin typeface="微软雅黑" panose="020B0503020204020204" pitchFamily="34" charset="-122"/>
                <a:ea typeface="微软雅黑" panose="020B0503020204020204" pitchFamily="34" charset="-122"/>
                <a:sym typeface="+mn-ea"/>
              </a:rPr>
              <a:t>2. Build and train a convolutional neural network (CNN) model named CNN_result.h5 to classify the images.</a:t>
            </a:r>
            <a:endParaRPr lang="en-US" sz="2000" dirty="0">
              <a:solidFill>
                <a:prstClr val="white"/>
              </a:solidFill>
              <a:latin typeface="微软雅黑" panose="020B0503020204020204" pitchFamily="34" charset="-122"/>
              <a:ea typeface="微软雅黑" panose="020B0503020204020204" pitchFamily="34" charset="-122"/>
              <a:sym typeface="+mn-ea"/>
            </a:endParaRPr>
          </a:p>
        </p:txBody>
      </p:sp>
      <p:sp>
        <p:nvSpPr>
          <p:cNvPr id="14" name="文本框 13"/>
          <p:cNvSpPr txBox="1"/>
          <p:nvPr>
            <p:custDataLst>
              <p:tags r:id="rId8"/>
            </p:custDataLst>
          </p:nvPr>
        </p:nvSpPr>
        <p:spPr>
          <a:xfrm>
            <a:off x="457201" y="212558"/>
            <a:ext cx="4406900" cy="829945"/>
          </a:xfrm>
          <a:prstGeom prst="rect">
            <a:avLst/>
          </a:prstGeom>
          <a:noFill/>
          <a:ln>
            <a:noFill/>
          </a:ln>
        </p:spPr>
        <p:txBody>
          <a:bodyPr wrap="square" rtlCol="0">
            <a:spAutoFit/>
          </a:bodyPr>
          <a:lstStyle/>
          <a:p>
            <a:pPr marL="0" lvl="1" algn="l" defTabSz="1219200"/>
            <a:r>
              <a:rPr lang="en-US" sz="2400" b="1" dirty="0">
                <a:solidFill>
                  <a:schemeClr val="bg1"/>
                </a:solidFill>
                <a:latin typeface="微软雅黑" panose="020B0503020204020204" pitchFamily="34" charset="-122"/>
                <a:ea typeface="微软雅黑" panose="020B0503020204020204" pitchFamily="34" charset="-122"/>
                <a:sym typeface="+mn-ea"/>
              </a:rPr>
              <a:t>04 Methodology</a:t>
            </a:r>
            <a:endParaRPr lang="en-US" sz="2400" b="1" dirty="0">
              <a:solidFill>
                <a:schemeClr val="bg1"/>
              </a:solidFill>
              <a:latin typeface="微软雅黑" panose="020B0503020204020204" pitchFamily="34" charset="-122"/>
              <a:ea typeface="微软雅黑" panose="020B0503020204020204" pitchFamily="34" charset="-122"/>
            </a:endParaRPr>
          </a:p>
          <a:p>
            <a:pPr marL="0" lvl="1" algn="l" defTabSz="1219200"/>
            <a:endParaRPr lang="en-US" sz="2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0">
            <a:off x="0" y="110490"/>
            <a:ext cx="12192000" cy="777875"/>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pic>
        <p:nvPicPr>
          <p:cNvPr id="48" name="图片 47" descr="CUHK(SZ)_Logo2"/>
          <p:cNvPicPr>
            <a:picLocks noChangeAspect="1"/>
          </p:cNvPicPr>
          <p:nvPr>
            <p:custDataLst>
              <p:tags r:id="rId3"/>
            </p:custDataLst>
          </p:nvPr>
        </p:nvPicPr>
        <p:blipFill>
          <a:blip r:embed="rId4"/>
          <a:stretch>
            <a:fillRect/>
          </a:stretch>
        </p:blipFill>
        <p:spPr>
          <a:xfrm>
            <a:off x="8067040" y="176530"/>
            <a:ext cx="4034790" cy="579120"/>
          </a:xfrm>
          <a:prstGeom prst="rect">
            <a:avLst/>
          </a:prstGeom>
        </p:spPr>
      </p:pic>
      <p:sp>
        <p:nvSpPr>
          <p:cNvPr id="6" name="Subtitle 2"/>
          <p:cNvSpPr txBox="1"/>
          <p:nvPr/>
        </p:nvSpPr>
        <p:spPr>
          <a:xfrm>
            <a:off x="360045" y="2062480"/>
            <a:ext cx="4504055" cy="4458970"/>
          </a:xfrm>
          <a:prstGeom prst="rect">
            <a:avLst/>
          </a:prstGeom>
          <a:solidFill>
            <a:srgbClr val="633869"/>
          </a:solidFill>
        </p:spPr>
        <p:txBody>
          <a:bodyPr vert="horz" lIns="288290" tIns="36195" rIns="28829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nSpc>
                <a:spcPct val="170000"/>
              </a:lnSpc>
              <a:buFont typeface="+mj-lt"/>
              <a:buNone/>
            </a:pPr>
            <a:r>
              <a:rPr lang="en-US" sz="2000" dirty="0">
                <a:solidFill>
                  <a:prstClr val="white"/>
                </a:solidFill>
                <a:latin typeface="微软雅黑" panose="020B0503020204020204" pitchFamily="34" charset="-122"/>
                <a:ea typeface="微软雅黑" panose="020B0503020204020204" pitchFamily="34" charset="-122"/>
                <a:sym typeface="+mn-ea"/>
              </a:rPr>
              <a:t>1. Read and preprocess the input images to fit the size of model. </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nSpc>
                <a:spcPct val="170000"/>
              </a:lnSpc>
              <a:buFont typeface="+mj-lt"/>
              <a:buNone/>
            </a:pPr>
            <a:r>
              <a:rPr lang="en-US" sz="2000" dirty="0">
                <a:solidFill>
                  <a:prstClr val="white"/>
                </a:solidFill>
                <a:latin typeface="微软雅黑" panose="020B0503020204020204" pitchFamily="34" charset="-122"/>
                <a:ea typeface="微软雅黑" panose="020B0503020204020204" pitchFamily="34" charset="-122"/>
                <a:sym typeface="+mn-ea"/>
              </a:rPr>
              <a:t>2. Use trainned CNN model to recognize the characters in the image.</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nSpc>
                <a:spcPct val="170000"/>
              </a:lnSpc>
              <a:buFont typeface="+mj-lt"/>
              <a:buNone/>
            </a:pPr>
            <a:r>
              <a:rPr lang="en-US" sz="2000" dirty="0">
                <a:solidFill>
                  <a:prstClr val="white"/>
                </a:solidFill>
                <a:latin typeface="微软雅黑" panose="020B0503020204020204" pitchFamily="34" charset="-122"/>
                <a:ea typeface="微软雅黑" panose="020B0503020204020204" pitchFamily="34" charset="-122"/>
                <a:sym typeface="+mn-ea"/>
              </a:rPr>
              <a:t>3. Check the calculations and output the result to the front dne.</a:t>
            </a:r>
            <a:endParaRPr lang="en-US" sz="2000" dirty="0">
              <a:solidFill>
                <a:prstClr val="white"/>
              </a:solidFill>
              <a:latin typeface="微软雅黑" panose="020B0503020204020204" pitchFamily="34" charset="-122"/>
              <a:ea typeface="微软雅黑" panose="020B0503020204020204" pitchFamily="34" charset="-122"/>
              <a:sym typeface="+mn-ea"/>
            </a:endParaRPr>
          </a:p>
        </p:txBody>
      </p:sp>
      <p:sp>
        <p:nvSpPr>
          <p:cNvPr id="5" name="文本框 4"/>
          <p:cNvSpPr txBox="1"/>
          <p:nvPr>
            <p:custDataLst>
              <p:tags r:id="rId5"/>
            </p:custDataLst>
          </p:nvPr>
        </p:nvSpPr>
        <p:spPr>
          <a:xfrm>
            <a:off x="260986" y="1046313"/>
            <a:ext cx="4406900" cy="953135"/>
          </a:xfrm>
          <a:prstGeom prst="rect">
            <a:avLst/>
          </a:prstGeom>
          <a:noFill/>
          <a:ln>
            <a:noFill/>
          </a:ln>
        </p:spPr>
        <p:txBody>
          <a:bodyPr wrap="square" rtlCol="0">
            <a:spAutoFit/>
          </a:bodyPr>
          <a:p>
            <a:pPr algn="ctr"/>
            <a:r>
              <a:rPr lang="en-US" sz="2800" b="1" dirty="0">
                <a:solidFill>
                  <a:srgbClr val="633869"/>
                </a:solidFill>
                <a:latin typeface="微软雅黑" panose="020B0503020204020204" pitchFamily="34" charset="-122"/>
                <a:ea typeface="微软雅黑" panose="020B0503020204020204" pitchFamily="34" charset="-122"/>
                <a:sym typeface="+mn-ea"/>
              </a:rPr>
              <a:t>2. CNN</a:t>
            </a:r>
            <a:endParaRPr lang="en-US" sz="2800" b="1" dirty="0">
              <a:solidFill>
                <a:srgbClr val="633869"/>
              </a:solidFill>
              <a:latin typeface="微软雅黑" panose="020B0503020204020204" pitchFamily="34" charset="-122"/>
              <a:ea typeface="微软雅黑" panose="020B0503020204020204" pitchFamily="34" charset="-122"/>
              <a:sym typeface="+mn-ea"/>
            </a:endParaRPr>
          </a:p>
          <a:p>
            <a:pPr algn="ctr"/>
            <a:r>
              <a:rPr lang="en-US" sz="2800" dirty="0">
                <a:solidFill>
                  <a:srgbClr val="633869"/>
                </a:solidFill>
                <a:latin typeface="微软雅黑" panose="020B0503020204020204" pitchFamily="34" charset="-122"/>
                <a:ea typeface="微软雅黑" panose="020B0503020204020204" pitchFamily="34" charset="-122"/>
                <a:sym typeface="+mn-ea"/>
              </a:rPr>
              <a:t> Recognition</a:t>
            </a:r>
            <a:endParaRPr lang="en-US" sz="2800" dirty="0">
              <a:solidFill>
                <a:srgbClr val="633869"/>
              </a:solidFill>
              <a:latin typeface="微软雅黑" panose="020B0503020204020204" pitchFamily="34" charset="-122"/>
              <a:ea typeface="微软雅黑" panose="020B0503020204020204" pitchFamily="34" charset="-122"/>
              <a:sym typeface="+mn-ea"/>
            </a:endParaRPr>
          </a:p>
        </p:txBody>
      </p:sp>
      <p:sp>
        <p:nvSpPr>
          <p:cNvPr id="23" name="文本框 22"/>
          <p:cNvSpPr txBox="1"/>
          <p:nvPr>
            <p:custDataLst>
              <p:tags r:id="rId6"/>
            </p:custDataLst>
          </p:nvPr>
        </p:nvSpPr>
        <p:spPr>
          <a:xfrm>
            <a:off x="457201" y="212558"/>
            <a:ext cx="4406900" cy="829945"/>
          </a:xfrm>
          <a:prstGeom prst="rect">
            <a:avLst/>
          </a:prstGeom>
          <a:noFill/>
          <a:ln>
            <a:noFill/>
          </a:ln>
        </p:spPr>
        <p:txBody>
          <a:bodyPr wrap="square" rtlCol="0">
            <a:spAutoFit/>
          </a:bodyPr>
          <a:lstStyle/>
          <a:p>
            <a:pPr marL="0" lvl="1" algn="l" defTabSz="1219200"/>
            <a:r>
              <a:rPr lang="en-US" sz="2400" b="1" dirty="0">
                <a:solidFill>
                  <a:schemeClr val="bg1"/>
                </a:solidFill>
                <a:latin typeface="微软雅黑" panose="020B0503020204020204" pitchFamily="34" charset="-122"/>
                <a:ea typeface="微软雅黑" panose="020B0503020204020204" pitchFamily="34" charset="-122"/>
                <a:sym typeface="+mn-ea"/>
              </a:rPr>
              <a:t>04 Methodology</a:t>
            </a:r>
            <a:endParaRPr lang="en-US" sz="2400" b="1" dirty="0">
              <a:solidFill>
                <a:schemeClr val="bg1"/>
              </a:solidFill>
              <a:latin typeface="微软雅黑" panose="020B0503020204020204" pitchFamily="34" charset="-122"/>
              <a:ea typeface="微软雅黑" panose="020B0503020204020204" pitchFamily="34" charset="-122"/>
            </a:endParaRPr>
          </a:p>
          <a:p>
            <a:pPr marL="0" lvl="1" algn="l" defTabSz="1219200"/>
            <a:endParaRPr lang="en-US" sz="2400" b="1" dirty="0">
              <a:solidFill>
                <a:schemeClr val="bg1"/>
              </a:solidFill>
              <a:latin typeface="微软雅黑" panose="020B0503020204020204" pitchFamily="34" charset="-122"/>
              <a:ea typeface="微软雅黑" panose="020B0503020204020204" pitchFamily="34" charset="-122"/>
            </a:endParaRPr>
          </a:p>
        </p:txBody>
      </p:sp>
      <p:pic>
        <p:nvPicPr>
          <p:cNvPr id="24" name="图片 23"/>
          <p:cNvPicPr>
            <a:picLocks noChangeAspect="1"/>
          </p:cNvPicPr>
          <p:nvPr/>
        </p:nvPicPr>
        <p:blipFill>
          <a:blip r:embed="rId7"/>
          <a:stretch>
            <a:fillRect/>
          </a:stretch>
        </p:blipFill>
        <p:spPr>
          <a:xfrm>
            <a:off x="6861175" y="1249680"/>
            <a:ext cx="3719830" cy="2214880"/>
          </a:xfrm>
          <a:prstGeom prst="rect">
            <a:avLst/>
          </a:prstGeom>
        </p:spPr>
      </p:pic>
      <p:pic>
        <p:nvPicPr>
          <p:cNvPr id="25" name="图片 24"/>
          <p:cNvPicPr/>
          <p:nvPr/>
        </p:nvPicPr>
        <p:blipFill>
          <a:blip r:embed="rId8"/>
        </p:blipFill>
        <p:spPr>
          <a:xfrm>
            <a:off x="8006715" y="4564063"/>
            <a:ext cx="1428750" cy="71437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0">
            <a:off x="0" y="110490"/>
            <a:ext cx="12192000" cy="777875"/>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pic>
        <p:nvPicPr>
          <p:cNvPr id="48" name="图片 47" descr="CUHK(SZ)_Logo2"/>
          <p:cNvPicPr>
            <a:picLocks noChangeAspect="1"/>
          </p:cNvPicPr>
          <p:nvPr>
            <p:custDataLst>
              <p:tags r:id="rId3"/>
            </p:custDataLst>
          </p:nvPr>
        </p:nvPicPr>
        <p:blipFill>
          <a:blip r:embed="rId4"/>
          <a:stretch>
            <a:fillRect/>
          </a:stretch>
        </p:blipFill>
        <p:spPr>
          <a:xfrm>
            <a:off x="8067040" y="176530"/>
            <a:ext cx="4034790" cy="579120"/>
          </a:xfrm>
          <a:prstGeom prst="rect">
            <a:avLst/>
          </a:prstGeom>
        </p:spPr>
      </p:pic>
      <p:sp>
        <p:nvSpPr>
          <p:cNvPr id="6" name="Subtitle 2"/>
          <p:cNvSpPr txBox="1"/>
          <p:nvPr/>
        </p:nvSpPr>
        <p:spPr>
          <a:xfrm>
            <a:off x="360045" y="2062480"/>
            <a:ext cx="4504055" cy="4458970"/>
          </a:xfrm>
          <a:prstGeom prst="rect">
            <a:avLst/>
          </a:prstGeom>
          <a:solidFill>
            <a:srgbClr val="633869"/>
          </a:solidFill>
        </p:spPr>
        <p:txBody>
          <a:bodyPr vert="horz" lIns="288290" tIns="36195" rIns="28829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nSpc>
                <a:spcPct val="170000"/>
              </a:lnSpc>
              <a:buFont typeface="+mj-lt"/>
              <a:buNone/>
            </a:pPr>
            <a:r>
              <a:rPr lang="en-US" sz="2000" dirty="0">
                <a:solidFill>
                  <a:prstClr val="white"/>
                </a:solidFill>
                <a:latin typeface="微软雅黑" panose="020B0503020204020204" pitchFamily="34" charset="-122"/>
                <a:ea typeface="微软雅黑" panose="020B0503020204020204" pitchFamily="34" charset="-122"/>
                <a:sym typeface="+mn-ea"/>
              </a:rPr>
              <a:t>1. Read and preprocess the input images to fit the size of model. </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nSpc>
                <a:spcPct val="170000"/>
              </a:lnSpc>
              <a:buFont typeface="+mj-lt"/>
              <a:buNone/>
            </a:pPr>
            <a:r>
              <a:rPr lang="en-US" sz="2000" dirty="0">
                <a:solidFill>
                  <a:prstClr val="white"/>
                </a:solidFill>
                <a:latin typeface="微软雅黑" panose="020B0503020204020204" pitchFamily="34" charset="-122"/>
                <a:ea typeface="微软雅黑" panose="020B0503020204020204" pitchFamily="34" charset="-122"/>
                <a:sym typeface="+mn-ea"/>
              </a:rPr>
              <a:t>2. Use trainned CNN model to recognize the characters in the image.</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nSpc>
                <a:spcPct val="170000"/>
              </a:lnSpc>
              <a:buFont typeface="+mj-lt"/>
              <a:buNone/>
            </a:pPr>
            <a:r>
              <a:rPr lang="en-US" sz="2000" dirty="0">
                <a:solidFill>
                  <a:prstClr val="white"/>
                </a:solidFill>
                <a:latin typeface="微软雅黑" panose="020B0503020204020204" pitchFamily="34" charset="-122"/>
                <a:ea typeface="微软雅黑" panose="020B0503020204020204" pitchFamily="34" charset="-122"/>
                <a:sym typeface="+mn-ea"/>
              </a:rPr>
              <a:t>3. Check the calculations and output the result to the front dne.</a:t>
            </a:r>
            <a:endParaRPr lang="en-US" sz="2000" dirty="0">
              <a:solidFill>
                <a:prstClr val="white"/>
              </a:solidFill>
              <a:latin typeface="微软雅黑" panose="020B0503020204020204" pitchFamily="34" charset="-122"/>
              <a:ea typeface="微软雅黑" panose="020B0503020204020204" pitchFamily="34" charset="-122"/>
              <a:sym typeface="+mn-ea"/>
            </a:endParaRPr>
          </a:p>
        </p:txBody>
      </p:sp>
      <p:sp>
        <p:nvSpPr>
          <p:cNvPr id="5" name="文本框 4"/>
          <p:cNvSpPr txBox="1"/>
          <p:nvPr>
            <p:custDataLst>
              <p:tags r:id="rId5"/>
            </p:custDataLst>
          </p:nvPr>
        </p:nvSpPr>
        <p:spPr>
          <a:xfrm>
            <a:off x="260986" y="1046313"/>
            <a:ext cx="4406900" cy="953135"/>
          </a:xfrm>
          <a:prstGeom prst="rect">
            <a:avLst/>
          </a:prstGeom>
          <a:noFill/>
          <a:ln>
            <a:noFill/>
          </a:ln>
        </p:spPr>
        <p:txBody>
          <a:bodyPr wrap="square" rtlCol="0">
            <a:spAutoFit/>
          </a:bodyPr>
          <a:p>
            <a:pPr algn="ctr"/>
            <a:r>
              <a:rPr lang="en-US" sz="2800" b="1" dirty="0">
                <a:solidFill>
                  <a:srgbClr val="633869"/>
                </a:solidFill>
                <a:latin typeface="微软雅黑" panose="020B0503020204020204" pitchFamily="34" charset="-122"/>
                <a:ea typeface="微软雅黑" panose="020B0503020204020204" pitchFamily="34" charset="-122"/>
                <a:sym typeface="+mn-ea"/>
              </a:rPr>
              <a:t>2. CNN</a:t>
            </a:r>
            <a:endParaRPr lang="en-US" sz="2800" b="1" dirty="0">
              <a:solidFill>
                <a:srgbClr val="633869"/>
              </a:solidFill>
              <a:latin typeface="微软雅黑" panose="020B0503020204020204" pitchFamily="34" charset="-122"/>
              <a:ea typeface="微软雅黑" panose="020B0503020204020204" pitchFamily="34" charset="-122"/>
              <a:sym typeface="+mn-ea"/>
            </a:endParaRPr>
          </a:p>
          <a:p>
            <a:pPr algn="ctr"/>
            <a:r>
              <a:rPr lang="en-US" sz="2800" dirty="0">
                <a:solidFill>
                  <a:srgbClr val="633869"/>
                </a:solidFill>
                <a:latin typeface="微软雅黑" panose="020B0503020204020204" pitchFamily="34" charset="-122"/>
                <a:ea typeface="微软雅黑" panose="020B0503020204020204" pitchFamily="34" charset="-122"/>
                <a:sym typeface="+mn-ea"/>
              </a:rPr>
              <a:t> Recognition</a:t>
            </a:r>
            <a:endParaRPr lang="en-US" sz="2800" dirty="0">
              <a:solidFill>
                <a:srgbClr val="633869"/>
              </a:solidFill>
              <a:latin typeface="微软雅黑" panose="020B0503020204020204" pitchFamily="34" charset="-122"/>
              <a:ea typeface="微软雅黑" panose="020B0503020204020204" pitchFamily="34" charset="-122"/>
              <a:sym typeface="+mn-ea"/>
            </a:endParaRPr>
          </a:p>
        </p:txBody>
      </p:sp>
      <p:sp>
        <p:nvSpPr>
          <p:cNvPr id="23" name="文本框 22"/>
          <p:cNvSpPr txBox="1"/>
          <p:nvPr>
            <p:custDataLst>
              <p:tags r:id="rId6"/>
            </p:custDataLst>
          </p:nvPr>
        </p:nvSpPr>
        <p:spPr>
          <a:xfrm>
            <a:off x="457201" y="212558"/>
            <a:ext cx="4406900" cy="829945"/>
          </a:xfrm>
          <a:prstGeom prst="rect">
            <a:avLst/>
          </a:prstGeom>
          <a:noFill/>
          <a:ln>
            <a:noFill/>
          </a:ln>
        </p:spPr>
        <p:txBody>
          <a:bodyPr wrap="square" rtlCol="0">
            <a:spAutoFit/>
          </a:bodyPr>
          <a:lstStyle/>
          <a:p>
            <a:pPr marL="0" lvl="1" algn="l" defTabSz="1219200"/>
            <a:r>
              <a:rPr lang="en-US" sz="2400" b="1" dirty="0">
                <a:solidFill>
                  <a:schemeClr val="bg1"/>
                </a:solidFill>
                <a:latin typeface="微软雅黑" panose="020B0503020204020204" pitchFamily="34" charset="-122"/>
                <a:ea typeface="微软雅黑" panose="020B0503020204020204" pitchFamily="34" charset="-122"/>
                <a:sym typeface="+mn-ea"/>
              </a:rPr>
              <a:t>04 Methodology</a:t>
            </a:r>
            <a:endParaRPr lang="en-US" sz="2400" b="1" dirty="0">
              <a:solidFill>
                <a:schemeClr val="bg1"/>
              </a:solidFill>
              <a:latin typeface="微软雅黑" panose="020B0503020204020204" pitchFamily="34" charset="-122"/>
              <a:ea typeface="微软雅黑" panose="020B0503020204020204" pitchFamily="34" charset="-122"/>
            </a:endParaRPr>
          </a:p>
          <a:p>
            <a:pPr marL="0" lvl="1" algn="l" defTabSz="1219200"/>
            <a:endParaRPr lang="en-US" sz="2400" b="1" dirty="0">
              <a:solidFill>
                <a:schemeClr val="bg1"/>
              </a:solidFill>
              <a:latin typeface="微软雅黑" panose="020B0503020204020204" pitchFamily="34" charset="-122"/>
              <a:ea typeface="微软雅黑" panose="020B0503020204020204" pitchFamily="34" charset="-122"/>
            </a:endParaRPr>
          </a:p>
        </p:txBody>
      </p:sp>
      <p:pic>
        <p:nvPicPr>
          <p:cNvPr id="26" name="图片 25"/>
          <p:cNvPicPr/>
          <p:nvPr/>
        </p:nvPicPr>
        <p:blipFill>
          <a:blip r:embed="rId7"/>
        </p:blipFill>
        <p:spPr>
          <a:xfrm>
            <a:off x="7994015" y="4569143"/>
            <a:ext cx="1428750" cy="714375"/>
          </a:xfrm>
          <a:prstGeom prst="rect">
            <a:avLst/>
          </a:prstGeom>
        </p:spPr>
      </p:pic>
      <p:pic>
        <p:nvPicPr>
          <p:cNvPr id="27" name="图片 26"/>
          <p:cNvPicPr>
            <a:picLocks noChangeAspect="1"/>
          </p:cNvPicPr>
          <p:nvPr/>
        </p:nvPicPr>
        <p:blipFill>
          <a:blip r:embed="rId8"/>
          <a:stretch>
            <a:fillRect/>
          </a:stretch>
        </p:blipFill>
        <p:spPr>
          <a:xfrm>
            <a:off x="6863080" y="1231900"/>
            <a:ext cx="3691255" cy="221488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110490"/>
            <a:ext cx="12192000" cy="777875"/>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pic>
        <p:nvPicPr>
          <p:cNvPr id="48" name="图片 47" descr="CUHK(SZ)_Logo2"/>
          <p:cNvPicPr>
            <a:picLocks noChangeAspect="1"/>
          </p:cNvPicPr>
          <p:nvPr>
            <p:custDataLst>
              <p:tags r:id="rId3"/>
            </p:custDataLst>
          </p:nvPr>
        </p:nvPicPr>
        <p:blipFill>
          <a:blip r:embed="rId4"/>
          <a:stretch>
            <a:fillRect/>
          </a:stretch>
        </p:blipFill>
        <p:spPr>
          <a:xfrm>
            <a:off x="8067040" y="176530"/>
            <a:ext cx="4034790" cy="579120"/>
          </a:xfrm>
          <a:prstGeom prst="rect">
            <a:avLst/>
          </a:prstGeom>
        </p:spPr>
      </p:pic>
      <p:sp>
        <p:nvSpPr>
          <p:cNvPr id="23" name="文本框 22"/>
          <p:cNvSpPr txBox="1"/>
          <p:nvPr>
            <p:custDataLst>
              <p:tags r:id="rId5"/>
            </p:custDataLst>
          </p:nvPr>
        </p:nvSpPr>
        <p:spPr>
          <a:xfrm>
            <a:off x="457201" y="212558"/>
            <a:ext cx="4406900" cy="829945"/>
          </a:xfrm>
          <a:prstGeom prst="rect">
            <a:avLst/>
          </a:prstGeom>
          <a:noFill/>
          <a:ln>
            <a:noFill/>
          </a:ln>
        </p:spPr>
        <p:txBody>
          <a:bodyPr wrap="square" rtlCol="0">
            <a:spAutoFit/>
          </a:bodyPr>
          <a:lstStyle/>
          <a:p>
            <a:pPr marL="0" lvl="1" algn="l" defTabSz="1219200"/>
            <a:r>
              <a:rPr lang="en-US" sz="2400" b="1" dirty="0">
                <a:solidFill>
                  <a:schemeClr val="bg1"/>
                </a:solidFill>
                <a:latin typeface="微软雅黑" panose="020B0503020204020204" pitchFamily="34" charset="-122"/>
                <a:ea typeface="微软雅黑" panose="020B0503020204020204" pitchFamily="34" charset="-122"/>
                <a:sym typeface="+mn-ea"/>
              </a:rPr>
              <a:t>04 Methodology</a:t>
            </a:r>
            <a:endParaRPr lang="en-US" sz="2400" b="1" dirty="0">
              <a:solidFill>
                <a:schemeClr val="bg1"/>
              </a:solidFill>
              <a:latin typeface="微软雅黑" panose="020B0503020204020204" pitchFamily="34" charset="-122"/>
              <a:ea typeface="微软雅黑" panose="020B0503020204020204" pitchFamily="34" charset="-122"/>
            </a:endParaRPr>
          </a:p>
          <a:p>
            <a:pPr marL="0" lvl="1" algn="l" defTabSz="1219200"/>
            <a:endParaRPr lang="en-US" sz="2400" b="1" dirty="0">
              <a:solidFill>
                <a:schemeClr val="bg1"/>
              </a:solidFill>
              <a:latin typeface="微软雅黑" panose="020B0503020204020204" pitchFamily="34" charset="-122"/>
              <a:ea typeface="微软雅黑" panose="020B0503020204020204" pitchFamily="34" charset="-122"/>
            </a:endParaRPr>
          </a:p>
        </p:txBody>
      </p:sp>
      <p:graphicFrame>
        <p:nvGraphicFramePr>
          <p:cNvPr id="8" name="对象 7"/>
          <p:cNvGraphicFramePr/>
          <p:nvPr/>
        </p:nvGraphicFramePr>
        <p:xfrm>
          <a:off x="5932344" y="1179807"/>
          <a:ext cx="5759531" cy="2690938"/>
        </p:xfrm>
        <a:graphic>
          <a:graphicData uri="http://schemas.openxmlformats.org/presentationml/2006/ole">
            <mc:AlternateContent xmlns:mc="http://schemas.openxmlformats.org/markup-compatibility/2006">
              <mc:Choice xmlns:v="urn:schemas-microsoft-com:vml" Requires="v">
                <p:oleObj spid="_x0000_s2" name="" r:id="rId6" imgW="5207000" imgH="8291830" progId="">
                  <p:embed/>
                </p:oleObj>
              </mc:Choice>
              <mc:Fallback>
                <p:oleObj name="" r:id="rId6" imgW="5207000" imgH="8291830" progId="">
                  <p:embed/>
                  <p:pic>
                    <p:nvPicPr>
                      <p:cNvPr id="0" name="图片 8"/>
                      <p:cNvPicPr/>
                      <p:nvPr/>
                    </p:nvPicPr>
                    <p:blipFill>
                      <a:blip r:embed="rId7"/>
                      <a:stretch>
                        <a:fillRect/>
                      </a:stretch>
                    </p:blipFill>
                    <p:spPr>
                      <a:xfrm>
                        <a:off x="5932344" y="1179807"/>
                        <a:ext cx="5759531" cy="2690938"/>
                      </a:xfrm>
                      <a:prstGeom prst="rect">
                        <a:avLst/>
                      </a:prstGeom>
                    </p:spPr>
                  </p:pic>
                </p:oleObj>
              </mc:Fallback>
            </mc:AlternateContent>
          </a:graphicData>
        </a:graphic>
      </p:graphicFrame>
      <p:sp>
        <p:nvSpPr>
          <p:cNvPr id="6" name="文本框 5"/>
          <p:cNvSpPr txBox="1"/>
          <p:nvPr/>
        </p:nvSpPr>
        <p:spPr>
          <a:xfrm>
            <a:off x="5766790" y="3951730"/>
            <a:ext cx="6095010" cy="2585323"/>
          </a:xfrm>
          <a:prstGeom prst="rect">
            <a:avLst/>
          </a:prstGeom>
          <a:noFill/>
        </p:spPr>
        <p:txBody>
          <a:bodyPr wrap="square">
            <a:spAutoFit/>
          </a:bodyPr>
          <a:lstStyle/>
          <a:p>
            <a:pPr marL="342900" indent="-342900">
              <a:buAutoNum type="arabicPeriod"/>
            </a:pPr>
            <a:r>
              <a:rPr lang="en-US" altLang="zh-CN" dirty="0"/>
              <a:t>Complete the HTTP front-end code using the React framework.</a:t>
            </a:r>
            <a:endParaRPr lang="en-US" altLang="zh-CN" dirty="0"/>
          </a:p>
          <a:p>
            <a:pPr marL="342900" indent="-342900">
              <a:buAutoNum type="arabicPeriod"/>
            </a:pPr>
            <a:r>
              <a:rPr lang="en-US" altLang="zh-CN" dirty="0"/>
              <a:t>Use the canvas context to track mouse movement and complete image drawing.</a:t>
            </a:r>
            <a:endParaRPr lang="en-US" altLang="zh-CN" dirty="0"/>
          </a:p>
          <a:p>
            <a:pPr marL="342900" indent="-342900">
              <a:buAutoNum type="arabicPeriod"/>
            </a:pPr>
            <a:r>
              <a:rPr lang="en-US" altLang="zh-CN" dirty="0"/>
              <a:t>Implement image uploading using an input </a:t>
            </a:r>
            <a:r>
              <a:rPr lang="en-US" altLang="zh-CN" dirty="0" err="1"/>
              <a:t>dom</a:t>
            </a:r>
            <a:r>
              <a:rPr lang="en-US" altLang="zh-CN" dirty="0"/>
              <a:t> element with type=file.</a:t>
            </a:r>
            <a:endParaRPr lang="en-US" altLang="zh-CN" dirty="0"/>
          </a:p>
          <a:p>
            <a:pPr marL="342900" indent="-342900">
              <a:buAutoNum type="arabicPeriod"/>
            </a:pPr>
            <a:r>
              <a:rPr lang="en-US" altLang="zh-CN" dirty="0"/>
              <a:t>Use a simple Python server and HTTP API to obtain the uploaded image from the front-end, call the algorithm, and return the resulting image.</a:t>
            </a:r>
            <a:endParaRPr lang="zh-CN" altLang="en-US" dirty="0"/>
          </a:p>
        </p:txBody>
      </p:sp>
      <p:pic>
        <p:nvPicPr>
          <p:cNvPr id="13" name="图片 12"/>
          <p:cNvPicPr>
            <a:picLocks noChangeAspect="1"/>
          </p:cNvPicPr>
          <p:nvPr/>
        </p:nvPicPr>
        <p:blipFill>
          <a:blip r:embed="rId8"/>
          <a:stretch>
            <a:fillRect/>
          </a:stretch>
        </p:blipFill>
        <p:spPr>
          <a:xfrm>
            <a:off x="330200" y="1928554"/>
            <a:ext cx="4470866" cy="4617997"/>
          </a:xfrm>
          <a:prstGeom prst="rect">
            <a:avLst/>
          </a:prstGeom>
          <a:ln w="12700" cmpd="sng">
            <a:solidFill>
              <a:srgbClr val="633869"/>
            </a:solidFill>
            <a:prstDash val="solid"/>
          </a:ln>
        </p:spPr>
      </p:pic>
      <p:sp>
        <p:nvSpPr>
          <p:cNvPr id="14" name="右箭头 14"/>
          <p:cNvSpPr/>
          <p:nvPr/>
        </p:nvSpPr>
        <p:spPr>
          <a:xfrm>
            <a:off x="4909713" y="3893067"/>
            <a:ext cx="680720" cy="195580"/>
          </a:xfrm>
          <a:prstGeom prst="rightArrow">
            <a:avLst/>
          </a:prstGeom>
          <a:solidFill>
            <a:srgbClr val="633869"/>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文本框 4"/>
          <p:cNvSpPr txBox="1"/>
          <p:nvPr>
            <p:custDataLst>
              <p:tags r:id="rId9"/>
            </p:custDataLst>
          </p:nvPr>
        </p:nvSpPr>
        <p:spPr>
          <a:xfrm>
            <a:off x="260986" y="1086953"/>
            <a:ext cx="4406900" cy="521970"/>
          </a:xfrm>
          <a:prstGeom prst="rect">
            <a:avLst/>
          </a:prstGeom>
          <a:noFill/>
          <a:ln>
            <a:noFill/>
          </a:ln>
        </p:spPr>
        <p:txBody>
          <a:bodyPr wrap="square" rtlCol="0">
            <a:spAutoFit/>
          </a:bodyPr>
          <a:p>
            <a:pPr algn="ctr"/>
            <a:r>
              <a:rPr lang="en-US" sz="2800" b="1" dirty="0">
                <a:solidFill>
                  <a:srgbClr val="633869"/>
                </a:solidFill>
                <a:latin typeface="微软雅黑" panose="020B0503020204020204" pitchFamily="34" charset="-122"/>
                <a:ea typeface="微软雅黑" panose="020B0503020204020204" pitchFamily="34" charset="-122"/>
                <a:sym typeface="+mn-ea"/>
              </a:rPr>
              <a:t>3. Front End</a:t>
            </a:r>
            <a:endParaRPr lang="en-US" sz="2800" dirty="0">
              <a:solidFill>
                <a:srgbClr val="633869"/>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advClick="0" advTm="0">
    <p:rand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0">
            <a:off x="0" y="110490"/>
            <a:ext cx="12192000" cy="777875"/>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pic>
        <p:nvPicPr>
          <p:cNvPr id="48" name="图片 47" descr="CUHK(SZ)_Logo2"/>
          <p:cNvPicPr>
            <a:picLocks noChangeAspect="1"/>
          </p:cNvPicPr>
          <p:nvPr>
            <p:custDataLst>
              <p:tags r:id="rId3"/>
            </p:custDataLst>
          </p:nvPr>
        </p:nvPicPr>
        <p:blipFill>
          <a:blip r:embed="rId4"/>
          <a:stretch>
            <a:fillRect/>
          </a:stretch>
        </p:blipFill>
        <p:spPr>
          <a:xfrm>
            <a:off x="8067040" y="176530"/>
            <a:ext cx="4034790" cy="579120"/>
          </a:xfrm>
          <a:prstGeom prst="rect">
            <a:avLst/>
          </a:prstGeom>
        </p:spPr>
      </p:pic>
      <p:sp>
        <p:nvSpPr>
          <p:cNvPr id="23" name="文本框 22"/>
          <p:cNvSpPr txBox="1"/>
          <p:nvPr>
            <p:custDataLst>
              <p:tags r:id="rId5"/>
            </p:custDataLst>
          </p:nvPr>
        </p:nvSpPr>
        <p:spPr>
          <a:xfrm>
            <a:off x="457201" y="212558"/>
            <a:ext cx="4406900" cy="460375"/>
          </a:xfrm>
          <a:prstGeom prst="rect">
            <a:avLst/>
          </a:prstGeom>
          <a:noFill/>
          <a:ln>
            <a:noFill/>
          </a:ln>
        </p:spPr>
        <p:txBody>
          <a:bodyPr wrap="square" rtlCol="0">
            <a:spAutoFit/>
          </a:bodyPr>
          <a:lstStyle/>
          <a:p>
            <a:pPr marL="0" lvl="1" algn="l" defTabSz="1219200"/>
            <a:r>
              <a:rPr lang="en-US" sz="2400" b="1" dirty="0">
                <a:solidFill>
                  <a:schemeClr val="bg1"/>
                </a:solidFill>
                <a:latin typeface="微软雅黑" panose="020B0503020204020204" pitchFamily="34" charset="-122"/>
                <a:ea typeface="微软雅黑" panose="020B0503020204020204" pitchFamily="34" charset="-122"/>
                <a:sym typeface="+mn-ea"/>
              </a:rPr>
              <a:t>Video Presentation</a:t>
            </a:r>
            <a:endParaRPr lang="en-US" sz="2400" b="1" dirty="0">
              <a:solidFill>
                <a:schemeClr val="bg1"/>
              </a:solidFill>
              <a:latin typeface="微软雅黑" panose="020B0503020204020204" pitchFamily="34" charset="-122"/>
              <a:ea typeface="微软雅黑" panose="020B0503020204020204" pitchFamily="34" charset="-122"/>
            </a:endParaRPr>
          </a:p>
        </p:txBody>
      </p:sp>
      <p:pic>
        <p:nvPicPr>
          <p:cNvPr id="5" name="Presentation">
            <a:hlinkClick r:id="" action="ppaction://media"/>
          </p:cNvPr>
          <p:cNvPicPr/>
          <p:nvPr>
            <a:videoFile r:link="rId6"/>
            <p:extLst>
              <p:ext uri="{DAA4B4D4-6D71-4841-9C94-3DE7FCFB9230}">
                <p14:media xmlns:p14="http://schemas.microsoft.com/office/powerpoint/2010/main" r:embed="rId7"/>
              </p:ext>
            </p:extLst>
          </p:nvPr>
        </p:nvPicPr>
        <p:blipFill>
          <a:blip r:embed="rId8"/>
          <a:stretch>
            <a:fillRect/>
          </a:stretch>
        </p:blipFill>
        <p:spPr>
          <a:xfrm>
            <a:off x="974725" y="837565"/>
            <a:ext cx="10242550" cy="59690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video fullScrn="0">
              <p:cMediaNode mute="1">
                <p:cTn id="2" fill="hold" display="1">
                  <p:stCondLst>
                    <p:cond delay="indefinite"/>
                  </p:stCondLst>
                </p:cTn>
                <p:tgtEl>
                  <p:spTgt spid="5"/>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3152776"/>
            <a:ext cx="12192000" cy="2371724"/>
          </a:xfrm>
          <a:prstGeom prst="rect">
            <a:avLst/>
          </a:prstGeom>
          <a:solidFill>
            <a:srgbClr val="633869"/>
          </a:solidFill>
          <a:ln w="9525" cap="flat" cmpd="sng" algn="ctr">
            <a:noFill/>
            <a:prstDash val="solid"/>
            <a:round/>
            <a:headEnd type="none" w="med" len="med"/>
            <a:tailEnd type="none" w="med" len="med"/>
          </a:ln>
        </p:spPr>
        <p:txBody>
          <a:bodyPr vert="horz" wrap="square" lIns="91440" tIns="45720" rIns="91440" bIns="45720" numCol="1" anchor="t" anchorCtr="0" compatLnSpc="1"/>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endParaRPr>
          </a:p>
        </p:txBody>
      </p:sp>
      <p:sp>
        <p:nvSpPr>
          <p:cNvPr id="9" name="Rectangle 392"/>
          <p:cNvSpPr>
            <a:spLocks noChangeArrowheads="1"/>
          </p:cNvSpPr>
          <p:nvPr/>
        </p:nvSpPr>
        <p:spPr bwMode="auto">
          <a:xfrm>
            <a:off x="2202180" y="3861673"/>
            <a:ext cx="7787005" cy="83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5400" b="1"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cs"/>
              </a:rPr>
              <a:t>Thank you for Watching</a:t>
            </a:r>
            <a:endParaRPr kumimoji="0" lang="en-US" altLang="zh-CN" sz="5400" b="1"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cs"/>
            </a:endParaRPr>
          </a:p>
        </p:txBody>
      </p:sp>
      <p:pic>
        <p:nvPicPr>
          <p:cNvPr id="4" name="图片 3" descr="CUHK(SZ)_Logo"/>
          <p:cNvPicPr>
            <a:picLocks noChangeAspect="1"/>
          </p:cNvPicPr>
          <p:nvPr>
            <p:custDataLst>
              <p:tags r:id="rId1"/>
            </p:custDataLst>
          </p:nvPr>
        </p:nvPicPr>
        <p:blipFill>
          <a:blip r:embed="rId2"/>
          <a:stretch>
            <a:fillRect/>
          </a:stretch>
        </p:blipFill>
        <p:spPr>
          <a:xfrm>
            <a:off x="2665730" y="1264285"/>
            <a:ext cx="6638925" cy="9525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bldLst>
      <p:bldP spid="6" grpId="0" bldLvl="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10490"/>
            <a:ext cx="12192000" cy="777875"/>
            <a:chOff x="-1" y="149225"/>
            <a:chExt cx="12192001" cy="686594"/>
          </a:xfrm>
        </p:grpSpPr>
        <p:grpSp>
          <p:nvGrpSpPr>
            <p:cNvPr id="3" name="组合 2"/>
            <p:cNvGrpSpPr/>
            <p:nvPr/>
          </p:nvGrpSpPr>
          <p:grpSpPr>
            <a:xfrm>
              <a:off x="-1" y="149225"/>
              <a:ext cx="12192001" cy="686594"/>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sp>
          <p:nvSpPr>
            <p:cNvPr id="25" name="文本框 24"/>
            <p:cNvSpPr txBox="1"/>
            <p:nvPr>
              <p:custDataLst>
                <p:tags r:id="rId3"/>
              </p:custDataLst>
            </p:nvPr>
          </p:nvSpPr>
          <p:spPr>
            <a:xfrm>
              <a:off x="457200" y="262857"/>
              <a:ext cx="4406900" cy="406352"/>
            </a:xfrm>
            <a:prstGeom prst="rect">
              <a:avLst/>
            </a:prstGeom>
            <a:noFill/>
            <a:ln>
              <a:noFill/>
            </a:ln>
          </p:spPr>
          <p:txBody>
            <a:bodyPr wrap="square" rtlCol="0">
              <a:spAutoFit/>
            </a:bodyPr>
            <a:lstStyle/>
            <a:p>
              <a:r>
                <a:rPr lang="en-US" sz="2400" b="1" dirty="0">
                  <a:solidFill>
                    <a:schemeClr val="bg1"/>
                  </a:solidFill>
                  <a:latin typeface="微软雅黑" panose="020B0503020204020204" pitchFamily="34" charset="-122"/>
                  <a:ea typeface="微软雅黑" panose="020B0503020204020204" pitchFamily="34" charset="-122"/>
                </a:rPr>
                <a:t>Appendix: Reference</a:t>
              </a:r>
              <a:endParaRPr lang="en-US" sz="2400" b="1" dirty="0">
                <a:solidFill>
                  <a:schemeClr val="bg1"/>
                </a:solidFill>
                <a:latin typeface="微软雅黑" panose="020B0503020204020204" pitchFamily="34" charset="-122"/>
                <a:ea typeface="微软雅黑" panose="020B0503020204020204" pitchFamily="34" charset="-122"/>
              </a:endParaRPr>
            </a:p>
          </p:txBody>
        </p:sp>
      </p:grpSp>
      <p:pic>
        <p:nvPicPr>
          <p:cNvPr id="48" name="图片 47" descr="CUHK(SZ)_Logo2"/>
          <p:cNvPicPr>
            <a:picLocks noChangeAspect="1"/>
          </p:cNvPicPr>
          <p:nvPr>
            <p:custDataLst>
              <p:tags r:id="rId4"/>
            </p:custDataLst>
          </p:nvPr>
        </p:nvPicPr>
        <p:blipFill>
          <a:blip r:embed="rId5"/>
          <a:stretch>
            <a:fillRect/>
          </a:stretch>
        </p:blipFill>
        <p:spPr>
          <a:xfrm>
            <a:off x="8067040" y="176530"/>
            <a:ext cx="4034790" cy="579120"/>
          </a:xfrm>
          <a:prstGeom prst="rect">
            <a:avLst/>
          </a:prstGeom>
        </p:spPr>
      </p:pic>
      <p:sp>
        <p:nvSpPr>
          <p:cNvPr id="5" name="文本框 4"/>
          <p:cNvSpPr txBox="1"/>
          <p:nvPr/>
        </p:nvSpPr>
        <p:spPr>
          <a:xfrm>
            <a:off x="339725" y="1033145"/>
            <a:ext cx="10297795" cy="2306955"/>
          </a:xfrm>
          <a:prstGeom prst="rect">
            <a:avLst/>
          </a:prstGeom>
          <a:noFill/>
        </p:spPr>
        <p:txBody>
          <a:bodyPr wrap="square" rtlCol="0">
            <a:spAutoFit/>
          </a:bodyPr>
          <a:p>
            <a:r>
              <a:rPr lang="en-US" altLang="zh-CN"/>
              <a:t>CNN reference:</a:t>
            </a:r>
            <a:endParaRPr lang="zh-CN" altLang="en-US"/>
          </a:p>
          <a:p>
            <a:r>
              <a:rPr lang="en-US" altLang="zh-CN"/>
              <a:t>https://cloud.tencent.com/developer/article/2398369</a:t>
            </a:r>
            <a:endParaRPr lang="en-US" altLang="zh-CN"/>
          </a:p>
          <a:p>
            <a:endParaRPr lang="en-US" altLang="zh-CN"/>
          </a:p>
          <a:p>
            <a:r>
              <a:t>Dataset </a:t>
            </a:r>
            <a:r>
              <a:rPr lang="en-US"/>
              <a:t>1 </a:t>
            </a:r>
            <a:r>
              <a:t>of images of numbers &amp; operator</a:t>
            </a:r>
            <a:r>
              <a:rPr lang="en-US"/>
              <a:t>s</a:t>
            </a:r>
            <a:r>
              <a:t> to train for maths expression solver</a:t>
            </a:r>
            <a:r>
              <a:rPr lang="en-US"/>
              <a:t>: </a:t>
            </a:r>
            <a:endParaRPr lang="en-US"/>
          </a:p>
          <a:p>
            <a:r>
              <a:rPr lang="en-US" altLang="zh-CN"/>
              <a:t>https://www.kaggle.com/datasets/amitamola/mathematics-symbols-data/data</a:t>
            </a:r>
            <a:endParaRPr lang="en-US" altLang="zh-CN"/>
          </a:p>
          <a:p>
            <a:endParaRPr lang="en-US" altLang="zh-CN"/>
          </a:p>
          <a:p>
            <a:r>
              <a:rPr lang="en-US"/>
              <a:t>Dataset 2 of images of numbers &amp; operators to train:</a:t>
            </a:r>
            <a:endParaRPr lang="en-US"/>
          </a:p>
          <a:p>
            <a:r>
              <a:rPr lang="en-US"/>
              <a:t>Collected by Teammates </a:t>
            </a:r>
            <a:endParaRPr 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64"/>
          <p:cNvSpPr txBox="1"/>
          <p:nvPr/>
        </p:nvSpPr>
        <p:spPr>
          <a:xfrm>
            <a:off x="5399523" y="2725818"/>
            <a:ext cx="3566160" cy="2143760"/>
          </a:xfrm>
          <a:prstGeom prst="rect">
            <a:avLst/>
          </a:prstGeom>
          <a:noFill/>
        </p:spPr>
        <p:txBody>
          <a:bodyPr wrap="none" rtlCol="0">
            <a:spAutoFit/>
          </a:bodyPr>
          <a:lstStyle/>
          <a:p>
            <a:pPr marL="0" lvl="1" algn="l" defTabSz="1219200"/>
            <a:r>
              <a:rPr lang="zh-CN" altLang="en-US" sz="1865" b="1" dirty="0">
                <a:solidFill>
                  <a:srgbClr val="000000"/>
                </a:solidFill>
                <a:latin typeface="微软雅黑" panose="020B0503020204020204" pitchFamily="34" charset="-122"/>
                <a:ea typeface="微软雅黑" panose="020B0503020204020204" pitchFamily="34" charset="-122"/>
              </a:rPr>
              <a:t> </a:t>
            </a:r>
            <a:r>
              <a:rPr lang="en-US" altLang="zh-CN" sz="3735" b="1" dirty="0">
                <a:solidFill>
                  <a:srgbClr val="000000"/>
                </a:solidFill>
                <a:latin typeface="微软雅黑" panose="020B0503020204020204" pitchFamily="34" charset="-122"/>
                <a:ea typeface="微软雅黑" panose="020B0503020204020204" pitchFamily="34" charset="-122"/>
              </a:rPr>
              <a:t>Part1</a:t>
            </a:r>
            <a:endParaRPr lang="en-US" altLang="zh-CN" sz="3735" b="1" dirty="0">
              <a:solidFill>
                <a:srgbClr val="000000"/>
              </a:solidFill>
              <a:latin typeface="微软雅黑" panose="020B0503020204020204" pitchFamily="34" charset="-122"/>
              <a:ea typeface="微软雅黑" panose="020B0503020204020204" pitchFamily="34" charset="-122"/>
            </a:endParaRPr>
          </a:p>
          <a:p>
            <a:pPr marL="0" lvl="1" algn="l" defTabSz="1219200"/>
            <a:r>
              <a:rPr lang="en-US" sz="4800" b="1" dirty="0">
                <a:solidFill>
                  <a:srgbClr val="633869"/>
                </a:solidFill>
                <a:latin typeface="微软雅黑" panose="020B0503020204020204" pitchFamily="34" charset="-122"/>
                <a:ea typeface="微软雅黑" panose="020B0503020204020204" pitchFamily="34" charset="-122"/>
                <a:sym typeface="+mn-ea"/>
              </a:rPr>
              <a:t>Motivation</a:t>
            </a:r>
            <a:endParaRPr lang="en-US" sz="4800" dirty="0">
              <a:latin typeface="Times New Roman" panose="02020603050405020304" pitchFamily="18" charset="0"/>
              <a:cs typeface="Times New Roman" panose="02020603050405020304" pitchFamily="18" charset="0"/>
            </a:endParaRPr>
          </a:p>
          <a:p>
            <a:pPr marL="0" lvl="1" algn="l" defTabSz="1219200"/>
            <a:endParaRPr lang="en-US" altLang="zh-CN" sz="4800" b="1" noProof="0" dirty="0">
              <a:ln>
                <a:noFill/>
              </a:ln>
              <a:solidFill>
                <a:srgbClr val="633869"/>
              </a:solidFill>
              <a:effectLst/>
              <a:uLnTx/>
              <a:uFillTx/>
              <a:latin typeface="微软雅黑" panose="020B0503020204020204" pitchFamily="34" charset="-122"/>
              <a:ea typeface="微软雅黑" panose="020B0503020204020204" pitchFamily="34" charset="-122"/>
              <a:sym typeface="+mn-ea"/>
            </a:endParaRPr>
          </a:p>
        </p:txBody>
      </p:sp>
      <p:cxnSp>
        <p:nvCxnSpPr>
          <p:cNvPr id="31" name="直接连接符 30"/>
          <p:cNvCxnSpPr/>
          <p:nvPr/>
        </p:nvCxnSpPr>
        <p:spPr>
          <a:xfrm flipV="1">
            <a:off x="5111489" y="2180861"/>
            <a:ext cx="0" cy="2565899"/>
          </a:xfrm>
          <a:prstGeom prst="line">
            <a:avLst/>
          </a:prstGeom>
          <a:noFill/>
          <a:ln w="12700" cap="flat" cmpd="sng" algn="ctr">
            <a:solidFill>
              <a:srgbClr val="080808"/>
            </a:solidFill>
            <a:prstDash val="dash"/>
          </a:ln>
          <a:effectLst/>
        </p:spPr>
      </p:cxnSp>
      <p:sp>
        <p:nvSpPr>
          <p:cNvPr id="32" name="TextBox 66"/>
          <p:cNvSpPr txBox="1"/>
          <p:nvPr/>
        </p:nvSpPr>
        <p:spPr>
          <a:xfrm>
            <a:off x="3354155" y="4306307"/>
            <a:ext cx="1203795" cy="328231"/>
          </a:xfrm>
          <a:prstGeom prst="rect">
            <a:avLst/>
          </a:prstGeom>
          <a:noFill/>
        </p:spPr>
        <p:txBody>
          <a:bodyPr wrap="square" lIns="0" tIns="0" rIns="0" bIns="0" rtlCol="0">
            <a:spAutoFit/>
          </a:bodyPr>
          <a:lstStyle/>
          <a:p>
            <a:pPr defTabSz="1219200"/>
            <a:r>
              <a:rPr lang="en-US" altLang="zh-CN" sz="2135" dirty="0">
                <a:solidFill>
                  <a:srgbClr val="080808"/>
                </a:solidFill>
                <a:latin typeface="微软雅黑" panose="020B0503020204020204" pitchFamily="34" charset="-122"/>
                <a:ea typeface="微软雅黑" panose="020B0503020204020204" pitchFamily="34" charset="-122"/>
              </a:rPr>
              <a:t>PART 01</a:t>
            </a:r>
            <a:endParaRPr lang="zh-CN" altLang="en-US" sz="2135" dirty="0">
              <a:solidFill>
                <a:srgbClr val="080808"/>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3095266" y="2276876"/>
            <a:ext cx="1596233" cy="1596233"/>
            <a:chOff x="304800" y="673100"/>
            <a:chExt cx="4000500" cy="4000500"/>
          </a:xfrm>
          <a:solidFill>
            <a:srgbClr val="633869"/>
          </a:solidFill>
          <a:effectLst>
            <a:outerShdw blurRad="444500" dist="254000" dir="8100000" algn="tr" rotWithShape="0">
              <a:prstClr val="black">
                <a:alpha val="50000"/>
              </a:prstClr>
            </a:outerShdw>
          </a:effectLst>
        </p:grpSpPr>
        <p:sp>
          <p:nvSpPr>
            <p:cNvPr id="34" name="同心圆 6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80808"/>
                </a:solidFill>
                <a:effectLst/>
                <a:uLnTx/>
                <a:uFillTx/>
                <a:latin typeface="微软雅黑" panose="020B0503020204020204" pitchFamily="34" charset="-122"/>
                <a:ea typeface="微软雅黑" panose="020B0503020204020204" pitchFamily="34" charset="-122"/>
                <a:cs typeface="+mn-cs"/>
              </a:endParaRPr>
            </a:p>
          </p:txBody>
        </p:sp>
        <p:sp>
          <p:nvSpPr>
            <p:cNvPr id="35" name="椭圆 34"/>
            <p:cNvSpPr/>
            <p:nvPr/>
          </p:nvSpPr>
          <p:spPr>
            <a:xfrm>
              <a:off x="392112" y="760412"/>
              <a:ext cx="3825874" cy="3825874"/>
            </a:xfrm>
            <a:prstGeom prst="ellipse">
              <a:avLst/>
            </a:prstGeom>
            <a:solidFill>
              <a:srgbClr val="633869"/>
            </a:solid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80808"/>
                </a:solidFill>
                <a:effectLst/>
                <a:uLnTx/>
                <a:uFillTx/>
                <a:latin typeface="微软雅黑" panose="020B0503020204020204" pitchFamily="34" charset="-122"/>
                <a:ea typeface="微软雅黑" panose="020B0503020204020204" pitchFamily="34" charset="-122"/>
                <a:cs typeface="+mn-cs"/>
              </a:endParaRPr>
            </a:p>
          </p:txBody>
        </p:sp>
      </p:grpSp>
      <p:sp>
        <p:nvSpPr>
          <p:cNvPr id="42" name="TextBox 13"/>
          <p:cNvSpPr txBox="1"/>
          <p:nvPr/>
        </p:nvSpPr>
        <p:spPr>
          <a:xfrm>
            <a:off x="3389411" y="2562029"/>
            <a:ext cx="1203795" cy="1025987"/>
          </a:xfrm>
          <a:prstGeom prst="rect">
            <a:avLst/>
          </a:prstGeom>
          <a:noFill/>
        </p:spPr>
        <p:txBody>
          <a:bodyPr wrap="square" lIns="0" tIns="0" rIns="0" bIns="0" rtlCol="0">
            <a:spAutoFit/>
          </a:bodyPr>
          <a:lstStyle/>
          <a:p>
            <a:pPr defTabSz="1219200"/>
            <a:r>
              <a:rPr lang="en-US" altLang="zh-CN" sz="6665" b="1" dirty="0">
                <a:solidFill>
                  <a:srgbClr val="FFFFFF"/>
                </a:solidFill>
                <a:latin typeface="微软雅黑" panose="020B0503020204020204" pitchFamily="34" charset="-122"/>
                <a:ea typeface="微软雅黑" panose="020B0503020204020204" pitchFamily="34" charset="-122"/>
              </a:rPr>
              <a:t>01</a:t>
            </a:r>
            <a:endParaRPr lang="zh-CN" altLang="en-US" sz="6665" b="1" dirty="0">
              <a:solidFill>
                <a:srgbClr val="FFFFFF"/>
              </a:solidFill>
              <a:latin typeface="微软雅黑" panose="020B0503020204020204" pitchFamily="34" charset="-122"/>
              <a:ea typeface="微软雅黑" panose="020B0503020204020204" pitchFamily="34" charset="-122"/>
            </a:endParaRPr>
          </a:p>
        </p:txBody>
      </p:sp>
      <p:pic>
        <p:nvPicPr>
          <p:cNvPr id="4" name="图片 3" descr="CUHK(SZ)_Logo"/>
          <p:cNvPicPr>
            <a:picLocks noChangeAspect="1"/>
          </p:cNvPicPr>
          <p:nvPr>
            <p:custDataLst>
              <p:tags r:id="rId1"/>
            </p:custDataLst>
          </p:nvPr>
        </p:nvPicPr>
        <p:blipFill>
          <a:blip r:embed="rId2"/>
          <a:stretch>
            <a:fillRect/>
          </a:stretch>
        </p:blipFill>
        <p:spPr>
          <a:xfrm>
            <a:off x="8024495" y="135890"/>
            <a:ext cx="4076700" cy="62039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bldLst>
      <p:bldP spid="30" grpId="0"/>
      <p:bldP spid="32" grpId="0"/>
      <p:bldP spid="4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10490"/>
            <a:ext cx="12192000" cy="3778885"/>
            <a:chOff x="-1" y="149225"/>
            <a:chExt cx="12192001" cy="3335446"/>
          </a:xfrm>
        </p:grpSpPr>
        <p:grpSp>
          <p:nvGrpSpPr>
            <p:cNvPr id="3" name="组合 2"/>
            <p:cNvGrpSpPr/>
            <p:nvPr/>
          </p:nvGrpSpPr>
          <p:grpSpPr>
            <a:xfrm>
              <a:off x="-1" y="149225"/>
              <a:ext cx="12192001" cy="686594"/>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sp>
          <p:nvSpPr>
            <p:cNvPr id="18" name="文本框 17"/>
            <p:cNvSpPr txBox="1"/>
            <p:nvPr>
              <p:custDataLst>
                <p:tags r:id="rId3"/>
              </p:custDataLst>
            </p:nvPr>
          </p:nvSpPr>
          <p:spPr>
            <a:xfrm>
              <a:off x="8348345" y="3078319"/>
              <a:ext cx="2022475" cy="406352"/>
            </a:xfrm>
            <a:prstGeom prst="rect">
              <a:avLst/>
            </a:prstGeom>
            <a:noFill/>
            <a:ln w="12700" cap="rnd" cmpd="sng">
              <a:solidFill>
                <a:srgbClr val="633869"/>
              </a:solidFill>
              <a:prstDash val="solid"/>
            </a:ln>
          </p:spPr>
          <p:txBody>
            <a:bodyPr wrap="square" rtlCol="0">
              <a:spAutoFit/>
            </a:bodyPr>
            <a:lstStyle/>
            <a:p>
              <a:pPr algn="ctr"/>
              <a:r>
                <a:rPr lang="en-US" sz="2400" b="1" dirty="0">
                  <a:solidFill>
                    <a:srgbClr val="633869"/>
                  </a:solidFill>
                  <a:latin typeface="微软雅黑" panose="020B0503020204020204" pitchFamily="34" charset="-122"/>
                  <a:ea typeface="微软雅黑" panose="020B0503020204020204" pitchFamily="34" charset="-122"/>
                </a:rPr>
                <a:t>Motivation</a:t>
              </a:r>
              <a:endParaRPr lang="en-US" sz="2400" b="1" dirty="0">
                <a:solidFill>
                  <a:srgbClr val="633869"/>
                </a:solidFill>
                <a:latin typeface="微软雅黑" panose="020B0503020204020204" pitchFamily="34" charset="-122"/>
                <a:ea typeface="微软雅黑" panose="020B0503020204020204" pitchFamily="34" charset="-122"/>
              </a:endParaRPr>
            </a:p>
          </p:txBody>
        </p:sp>
      </p:grpSp>
      <p:pic>
        <p:nvPicPr>
          <p:cNvPr id="48" name="图片 47" descr="CUHK(SZ)_Logo2"/>
          <p:cNvPicPr>
            <a:picLocks noChangeAspect="1"/>
          </p:cNvPicPr>
          <p:nvPr>
            <p:custDataLst>
              <p:tags r:id="rId4"/>
            </p:custDataLst>
          </p:nvPr>
        </p:nvPicPr>
        <p:blipFill>
          <a:blip r:embed="rId5"/>
          <a:stretch>
            <a:fillRect/>
          </a:stretch>
        </p:blipFill>
        <p:spPr>
          <a:xfrm>
            <a:off x="8067040" y="176530"/>
            <a:ext cx="4034790" cy="579120"/>
          </a:xfrm>
          <a:prstGeom prst="rect">
            <a:avLst/>
          </a:prstGeom>
        </p:spPr>
      </p:pic>
      <p:grpSp>
        <p:nvGrpSpPr>
          <p:cNvPr id="5" name="组合 4"/>
          <p:cNvGrpSpPr/>
          <p:nvPr/>
        </p:nvGrpSpPr>
        <p:grpSpPr>
          <a:xfrm>
            <a:off x="183155" y="946491"/>
            <a:ext cx="6529366" cy="6270712"/>
            <a:chOff x="1335" y="3047"/>
            <a:chExt cx="8870" cy="4291"/>
          </a:xfrm>
        </p:grpSpPr>
        <p:sp>
          <p:nvSpPr>
            <p:cNvPr id="8" name="Rectangle 3"/>
            <p:cNvSpPr/>
            <p:nvPr/>
          </p:nvSpPr>
          <p:spPr>
            <a:xfrm>
              <a:off x="1552" y="3047"/>
              <a:ext cx="8208" cy="3821"/>
            </a:xfrm>
            <a:prstGeom prst="rect">
              <a:avLst/>
            </a:prstGeom>
            <a:solidFill>
              <a:srgbClr val="633869"/>
            </a:solidFill>
            <a:ln w="6350" cap="flat" cmpd="sng" algn="ctr">
              <a:noFill/>
              <a:prstDash val="solid"/>
              <a:miter lim="800000"/>
            </a:ln>
            <a:effectLst/>
          </p:spPr>
          <p:txBody>
            <a:bodyPr lIns="91420" tIns="45709" rIns="91420" bIns="45709" rtlCol="0"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2" name="Subtitle 2"/>
            <p:cNvSpPr txBox="1"/>
            <p:nvPr/>
          </p:nvSpPr>
          <p:spPr>
            <a:xfrm>
              <a:off x="1335" y="3129"/>
              <a:ext cx="970" cy="493"/>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fontAlgn="base">
                <a:spcAft>
                  <a:spcPct val="0"/>
                </a:spcAft>
                <a:buFont typeface="Arial" panose="020B0604020202020204"/>
                <a:buNone/>
              </a:pPr>
              <a:r>
                <a:rPr lang="en-US" sz="7200" b="1" dirty="0">
                  <a:solidFill>
                    <a:prstClr val="white"/>
                  </a:solidFill>
                  <a:latin typeface="微软雅黑" panose="020B0503020204020204" pitchFamily="34" charset="-122"/>
                  <a:ea typeface="微软雅黑" panose="020B0503020204020204" pitchFamily="34" charset="-122"/>
                  <a:cs typeface="Yu Gothic Medium" panose="020B0500000000000000" charset="-128"/>
                </a:rPr>
                <a:t>“</a:t>
              </a:r>
              <a:endParaRPr lang="en-US" sz="7200" b="1" dirty="0">
                <a:solidFill>
                  <a:prstClr val="white"/>
                </a:solidFill>
                <a:latin typeface="微软雅黑" panose="020B0503020204020204" pitchFamily="34" charset="-122"/>
                <a:ea typeface="微软雅黑" panose="020B0503020204020204" pitchFamily="34" charset="-122"/>
                <a:cs typeface="Yu Gothic Medium" panose="020B0500000000000000" charset="-128"/>
              </a:endParaRPr>
            </a:p>
          </p:txBody>
        </p:sp>
        <p:sp>
          <p:nvSpPr>
            <p:cNvPr id="16" name="Subtitle 2"/>
            <p:cNvSpPr txBox="1"/>
            <p:nvPr/>
          </p:nvSpPr>
          <p:spPr>
            <a:xfrm>
              <a:off x="8418" y="6386"/>
              <a:ext cx="1787" cy="952"/>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fontAlgn="base">
                <a:spcAft>
                  <a:spcPct val="0"/>
                </a:spcAft>
                <a:buFont typeface="Arial" panose="020B0604020202020204"/>
                <a:buNone/>
              </a:pPr>
              <a:r>
                <a:rPr lang="en-US" sz="7200" b="1" dirty="0">
                  <a:solidFill>
                    <a:prstClr val="white"/>
                  </a:solidFill>
                  <a:latin typeface="微软雅黑" panose="020B0503020204020204" pitchFamily="34" charset="-122"/>
                  <a:ea typeface="微软雅黑" panose="020B0503020204020204" pitchFamily="34" charset="-122"/>
                  <a:cs typeface="Yu Gothic Medium" panose="020B0500000000000000" charset="-128"/>
                </a:rPr>
                <a:t>”</a:t>
              </a:r>
              <a:endParaRPr lang="en-US" sz="7200" b="1" dirty="0">
                <a:solidFill>
                  <a:prstClr val="white"/>
                </a:solidFill>
                <a:latin typeface="微软雅黑" panose="020B0503020204020204" pitchFamily="34" charset="-122"/>
                <a:ea typeface="微软雅黑" panose="020B0503020204020204" pitchFamily="34" charset="-122"/>
                <a:cs typeface="Yu Gothic Medium" panose="020B0500000000000000" charset="-128"/>
              </a:endParaRPr>
            </a:p>
          </p:txBody>
        </p:sp>
      </p:grpSp>
      <p:sp>
        <p:nvSpPr>
          <p:cNvPr id="15" name="Subtitle 2"/>
          <p:cNvSpPr txBox="1"/>
          <p:nvPr/>
        </p:nvSpPr>
        <p:spPr>
          <a:xfrm>
            <a:off x="1351915" y="1546860"/>
            <a:ext cx="4704080" cy="427863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l" fontAlgn="base">
              <a:lnSpc>
                <a:spcPct val="140000"/>
              </a:lnSpc>
              <a:spcAft>
                <a:spcPct val="0"/>
              </a:spcAft>
              <a:buFont typeface="Arial" panose="020B0604020202020204"/>
              <a:buNone/>
            </a:pPr>
            <a:r>
              <a:rPr lang="en-US" altLang="zh-CN" sz="2000" dirty="0">
                <a:solidFill>
                  <a:schemeClr val="bg1"/>
                </a:solidFill>
                <a:latin typeface="微软雅黑" panose="020B0503020204020204" pitchFamily="34" charset="-122"/>
                <a:ea typeface="微软雅黑" panose="020B0503020204020204" pitchFamily="34" charset="-122"/>
                <a:sym typeface="+mn-ea"/>
              </a:rPr>
              <a:t>In today's digital era, labor costs are increasingly expensive, and the digitalization of early childhood education has become an inevitable trend. To save parents and teachers from spending time on simple homework correction, we aim to design a program that can check children's </a:t>
            </a:r>
            <a:r>
              <a:rPr lang="en-US" altLang="zh-CN" sz="2000" dirty="0">
                <a:solidFill>
                  <a:schemeClr val="bg1"/>
                </a:solidFill>
                <a:latin typeface="微软雅黑" panose="020B0503020204020204" pitchFamily="34" charset="-122"/>
                <a:ea typeface="微软雅黑" panose="020B0503020204020204" pitchFamily="34" charset="-122"/>
                <a:sym typeface="+mn-ea"/>
              </a:rPr>
              <a:t>answers of </a:t>
            </a:r>
            <a:r>
              <a:rPr lang="en-US" altLang="zh-CN" sz="2000" dirty="0">
                <a:solidFill>
                  <a:schemeClr val="bg1"/>
                </a:solidFill>
                <a:latin typeface="微软雅黑" panose="020B0503020204020204" pitchFamily="34" charset="-122"/>
                <a:ea typeface="微软雅黑" panose="020B0503020204020204" pitchFamily="34" charset="-122"/>
                <a:sym typeface="+mn-ea"/>
              </a:rPr>
              <a:t>simple handwritten calculation.</a:t>
            </a:r>
            <a:endParaRPr lang="en-US" altLang="zh-CN" sz="2000" dirty="0">
              <a:solidFill>
                <a:schemeClr val="bg1"/>
              </a:solidFill>
              <a:latin typeface="微软雅黑" panose="020B0503020204020204" pitchFamily="34" charset="-122"/>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64"/>
          <p:cNvSpPr txBox="1"/>
          <p:nvPr/>
        </p:nvSpPr>
        <p:spPr>
          <a:xfrm>
            <a:off x="5399523" y="2725818"/>
            <a:ext cx="1575435" cy="1405255"/>
          </a:xfrm>
          <a:prstGeom prst="rect">
            <a:avLst/>
          </a:prstGeom>
          <a:noFill/>
        </p:spPr>
        <p:txBody>
          <a:bodyPr wrap="none" rtlCol="0">
            <a:spAutoFit/>
          </a:bodyPr>
          <a:lstStyle/>
          <a:p>
            <a:pPr marL="0" lvl="1" algn="l" defTabSz="1219200"/>
            <a:r>
              <a:rPr lang="zh-CN" altLang="en-US" sz="1865" b="1" dirty="0">
                <a:solidFill>
                  <a:srgbClr val="000000"/>
                </a:solidFill>
                <a:latin typeface="微软雅黑" panose="020B0503020204020204" pitchFamily="34" charset="-122"/>
                <a:ea typeface="微软雅黑" panose="020B0503020204020204" pitchFamily="34" charset="-122"/>
              </a:rPr>
              <a:t> </a:t>
            </a:r>
            <a:r>
              <a:rPr lang="en-US" altLang="zh-CN" sz="3735" b="1" dirty="0">
                <a:solidFill>
                  <a:srgbClr val="000000"/>
                </a:solidFill>
                <a:latin typeface="微软雅黑" panose="020B0503020204020204" pitchFamily="34" charset="-122"/>
                <a:ea typeface="微软雅黑" panose="020B0503020204020204" pitchFamily="34" charset="-122"/>
              </a:rPr>
              <a:t>Part2</a:t>
            </a:r>
            <a:endParaRPr lang="en-US" altLang="zh-CN" sz="3735" b="1" dirty="0">
              <a:solidFill>
                <a:srgbClr val="000000"/>
              </a:solidFill>
              <a:latin typeface="微软雅黑" panose="020B0503020204020204" pitchFamily="34" charset="-122"/>
              <a:ea typeface="微软雅黑" panose="020B0503020204020204" pitchFamily="34" charset="-122"/>
            </a:endParaRPr>
          </a:p>
          <a:p>
            <a:pPr marL="0" lvl="1" algn="l" defTabSz="1219200"/>
            <a:r>
              <a:rPr lang="en-US" altLang="zh-CN" sz="4800" b="1" noProof="0" dirty="0">
                <a:ln>
                  <a:noFill/>
                </a:ln>
                <a:solidFill>
                  <a:srgbClr val="633869"/>
                </a:solidFill>
                <a:effectLst/>
                <a:uLnTx/>
                <a:uFillTx/>
                <a:latin typeface="微软雅黑" panose="020B0503020204020204" pitchFamily="34" charset="-122"/>
                <a:ea typeface="微软雅黑" panose="020B0503020204020204" pitchFamily="34" charset="-122"/>
                <a:sym typeface="+mn-ea"/>
              </a:rPr>
              <a:t>Goal</a:t>
            </a:r>
            <a:endParaRPr lang="en-US" altLang="zh-CN" sz="4800" b="1" noProof="0" dirty="0">
              <a:ln>
                <a:noFill/>
              </a:ln>
              <a:solidFill>
                <a:srgbClr val="633869"/>
              </a:solidFill>
              <a:effectLst/>
              <a:uLnTx/>
              <a:uFillTx/>
              <a:latin typeface="微软雅黑" panose="020B0503020204020204" pitchFamily="34" charset="-122"/>
              <a:ea typeface="微软雅黑" panose="020B0503020204020204" pitchFamily="34" charset="-122"/>
              <a:sym typeface="+mn-ea"/>
            </a:endParaRPr>
          </a:p>
        </p:txBody>
      </p:sp>
      <p:cxnSp>
        <p:nvCxnSpPr>
          <p:cNvPr id="31" name="直接连接符 30"/>
          <p:cNvCxnSpPr/>
          <p:nvPr/>
        </p:nvCxnSpPr>
        <p:spPr>
          <a:xfrm flipV="1">
            <a:off x="5111489" y="2180861"/>
            <a:ext cx="0" cy="2565899"/>
          </a:xfrm>
          <a:prstGeom prst="line">
            <a:avLst/>
          </a:prstGeom>
          <a:noFill/>
          <a:ln w="12700" cap="flat" cmpd="sng" algn="ctr">
            <a:solidFill>
              <a:srgbClr val="080808"/>
            </a:solidFill>
            <a:prstDash val="dash"/>
          </a:ln>
          <a:effectLst/>
        </p:spPr>
      </p:cxnSp>
      <p:sp>
        <p:nvSpPr>
          <p:cNvPr id="32" name="TextBox 66"/>
          <p:cNvSpPr txBox="1"/>
          <p:nvPr/>
        </p:nvSpPr>
        <p:spPr>
          <a:xfrm>
            <a:off x="3354155" y="4306307"/>
            <a:ext cx="1203795" cy="328930"/>
          </a:xfrm>
          <a:prstGeom prst="rect">
            <a:avLst/>
          </a:prstGeom>
          <a:noFill/>
        </p:spPr>
        <p:txBody>
          <a:bodyPr wrap="square" lIns="0" tIns="0" rIns="0" bIns="0" rtlCol="0">
            <a:spAutoFit/>
          </a:bodyPr>
          <a:lstStyle/>
          <a:p>
            <a:pPr defTabSz="1219200"/>
            <a:r>
              <a:rPr lang="en-US" altLang="zh-CN" sz="2135" dirty="0">
                <a:solidFill>
                  <a:srgbClr val="080808"/>
                </a:solidFill>
                <a:latin typeface="微软雅黑" panose="020B0503020204020204" pitchFamily="34" charset="-122"/>
                <a:ea typeface="微软雅黑" panose="020B0503020204020204" pitchFamily="34" charset="-122"/>
              </a:rPr>
              <a:t>PART 02</a:t>
            </a:r>
            <a:endParaRPr lang="zh-CN" altLang="en-US" sz="2135" dirty="0">
              <a:solidFill>
                <a:srgbClr val="080808"/>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3095266" y="2276876"/>
            <a:ext cx="1596233" cy="1596233"/>
            <a:chOff x="304800" y="673100"/>
            <a:chExt cx="4000500" cy="4000500"/>
          </a:xfrm>
          <a:solidFill>
            <a:srgbClr val="633869"/>
          </a:solidFill>
          <a:effectLst>
            <a:outerShdw blurRad="444500" dist="254000" dir="8100000" algn="tr" rotWithShape="0">
              <a:prstClr val="black">
                <a:alpha val="50000"/>
              </a:prstClr>
            </a:outerShdw>
          </a:effectLst>
        </p:grpSpPr>
        <p:sp>
          <p:nvSpPr>
            <p:cNvPr id="34" name="同心圆 6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80808"/>
                </a:solidFill>
                <a:effectLst/>
                <a:uLnTx/>
                <a:uFillTx/>
                <a:latin typeface="微软雅黑" panose="020B0503020204020204" pitchFamily="34" charset="-122"/>
                <a:ea typeface="微软雅黑" panose="020B0503020204020204" pitchFamily="34" charset="-122"/>
                <a:cs typeface="+mn-cs"/>
              </a:endParaRPr>
            </a:p>
          </p:txBody>
        </p:sp>
        <p:sp>
          <p:nvSpPr>
            <p:cNvPr id="35" name="椭圆 34"/>
            <p:cNvSpPr/>
            <p:nvPr/>
          </p:nvSpPr>
          <p:spPr>
            <a:xfrm>
              <a:off x="392112" y="760412"/>
              <a:ext cx="3825874" cy="3825874"/>
            </a:xfrm>
            <a:prstGeom prst="ellipse">
              <a:avLst/>
            </a:prstGeom>
            <a:solidFill>
              <a:srgbClr val="633869"/>
            </a:solid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80808"/>
                </a:solidFill>
                <a:effectLst/>
                <a:uLnTx/>
                <a:uFillTx/>
                <a:latin typeface="微软雅黑" panose="020B0503020204020204" pitchFamily="34" charset="-122"/>
                <a:ea typeface="微软雅黑" panose="020B0503020204020204" pitchFamily="34" charset="-122"/>
                <a:cs typeface="+mn-cs"/>
              </a:endParaRPr>
            </a:p>
          </p:txBody>
        </p:sp>
      </p:grpSp>
      <p:sp>
        <p:nvSpPr>
          <p:cNvPr id="42" name="TextBox 13"/>
          <p:cNvSpPr txBox="1"/>
          <p:nvPr/>
        </p:nvSpPr>
        <p:spPr>
          <a:xfrm>
            <a:off x="3389411" y="2562029"/>
            <a:ext cx="1203795" cy="1025525"/>
          </a:xfrm>
          <a:prstGeom prst="rect">
            <a:avLst/>
          </a:prstGeom>
          <a:noFill/>
        </p:spPr>
        <p:txBody>
          <a:bodyPr wrap="square" lIns="0" tIns="0" rIns="0" bIns="0" rtlCol="0">
            <a:spAutoFit/>
          </a:bodyPr>
          <a:lstStyle/>
          <a:p>
            <a:pPr defTabSz="1219200"/>
            <a:r>
              <a:rPr lang="en-US" altLang="zh-CN" sz="6665" b="1" dirty="0">
                <a:solidFill>
                  <a:srgbClr val="FFFFFF"/>
                </a:solidFill>
                <a:latin typeface="微软雅黑" panose="020B0503020204020204" pitchFamily="34" charset="-122"/>
                <a:ea typeface="微软雅黑" panose="020B0503020204020204" pitchFamily="34" charset="-122"/>
              </a:rPr>
              <a:t>02</a:t>
            </a:r>
            <a:endParaRPr lang="zh-CN" altLang="en-US" sz="6665" b="1" dirty="0">
              <a:solidFill>
                <a:srgbClr val="FFFFFF"/>
              </a:solidFill>
              <a:latin typeface="微软雅黑" panose="020B0503020204020204" pitchFamily="34" charset="-122"/>
              <a:ea typeface="微软雅黑" panose="020B0503020204020204" pitchFamily="34" charset="-122"/>
            </a:endParaRPr>
          </a:p>
        </p:txBody>
      </p:sp>
      <p:pic>
        <p:nvPicPr>
          <p:cNvPr id="4" name="图片 3" descr="CUHK(SZ)_Logo"/>
          <p:cNvPicPr>
            <a:picLocks noChangeAspect="1"/>
          </p:cNvPicPr>
          <p:nvPr>
            <p:custDataLst>
              <p:tags r:id="rId1"/>
            </p:custDataLst>
          </p:nvPr>
        </p:nvPicPr>
        <p:blipFill>
          <a:blip r:embed="rId2"/>
          <a:stretch>
            <a:fillRect/>
          </a:stretch>
        </p:blipFill>
        <p:spPr>
          <a:xfrm>
            <a:off x="8024495" y="135890"/>
            <a:ext cx="4076700" cy="62039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bldLst>
      <p:bldP spid="30" grpId="0"/>
      <p:bldP spid="32" grpId="0"/>
      <p:bldP spid="4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10490"/>
            <a:ext cx="12192000" cy="932013"/>
            <a:chOff x="-1" y="149225"/>
            <a:chExt cx="12192001" cy="822644"/>
          </a:xfrm>
        </p:grpSpPr>
        <p:grpSp>
          <p:nvGrpSpPr>
            <p:cNvPr id="3" name="组合 2"/>
            <p:cNvGrpSpPr/>
            <p:nvPr/>
          </p:nvGrpSpPr>
          <p:grpSpPr>
            <a:xfrm>
              <a:off x="-1" y="149225"/>
              <a:ext cx="12192001" cy="686594"/>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sp>
          <p:nvSpPr>
            <p:cNvPr id="18" name="文本框 17"/>
            <p:cNvSpPr txBox="1"/>
            <p:nvPr>
              <p:custDataLst>
                <p:tags r:id="rId3"/>
              </p:custDataLst>
            </p:nvPr>
          </p:nvSpPr>
          <p:spPr>
            <a:xfrm>
              <a:off x="457200" y="239316"/>
              <a:ext cx="4406900" cy="732553"/>
            </a:xfrm>
            <a:prstGeom prst="rect">
              <a:avLst/>
            </a:prstGeom>
            <a:noFill/>
            <a:ln>
              <a:noFill/>
            </a:ln>
          </p:spPr>
          <p:txBody>
            <a:bodyPr wrap="square" rtlCol="0">
              <a:spAutoFit/>
            </a:bodyPr>
            <a:lstStyle/>
            <a:p>
              <a:pPr marL="0" lvl="1" algn="l" defTabSz="1219200"/>
              <a:r>
                <a:rPr lang="en-US" sz="2400" b="1" dirty="0">
                  <a:solidFill>
                    <a:schemeClr val="bg1"/>
                  </a:solidFill>
                  <a:latin typeface="微软雅黑" panose="020B0503020204020204" pitchFamily="34" charset="-122"/>
                  <a:ea typeface="微软雅黑" panose="020B0503020204020204" pitchFamily="34" charset="-122"/>
                  <a:sym typeface="+mn-ea"/>
                </a:rPr>
                <a:t>02 Goal</a:t>
              </a:r>
              <a:endParaRPr lang="en-US" sz="2400" b="1" dirty="0">
                <a:solidFill>
                  <a:schemeClr val="bg1"/>
                </a:solidFill>
                <a:latin typeface="微软雅黑" panose="020B0503020204020204" pitchFamily="34" charset="-122"/>
                <a:ea typeface="微软雅黑" panose="020B0503020204020204" pitchFamily="34" charset="-122"/>
              </a:endParaRPr>
            </a:p>
            <a:p>
              <a:pPr marL="0" lvl="1" algn="l" defTabSz="1219200"/>
              <a:endParaRPr lang="en-US" sz="2400" b="1" dirty="0">
                <a:solidFill>
                  <a:schemeClr val="bg1"/>
                </a:solidFill>
                <a:latin typeface="微软雅黑" panose="020B0503020204020204" pitchFamily="34" charset="-122"/>
                <a:ea typeface="微软雅黑" panose="020B0503020204020204" pitchFamily="34" charset="-122"/>
              </a:endParaRPr>
            </a:p>
          </p:txBody>
        </p:sp>
      </p:grpSp>
      <p:pic>
        <p:nvPicPr>
          <p:cNvPr id="48" name="图片 47" descr="CUHK(SZ)_Logo2"/>
          <p:cNvPicPr>
            <a:picLocks noChangeAspect="1"/>
          </p:cNvPicPr>
          <p:nvPr>
            <p:custDataLst>
              <p:tags r:id="rId4"/>
            </p:custDataLst>
          </p:nvPr>
        </p:nvPicPr>
        <p:blipFill>
          <a:blip r:embed="rId5"/>
          <a:stretch>
            <a:fillRect/>
          </a:stretch>
        </p:blipFill>
        <p:spPr>
          <a:xfrm>
            <a:off x="8067040" y="176530"/>
            <a:ext cx="4034790" cy="579120"/>
          </a:xfrm>
          <a:prstGeom prst="rect">
            <a:avLst/>
          </a:prstGeom>
        </p:spPr>
      </p:pic>
      <p:sp>
        <p:nvSpPr>
          <p:cNvPr id="11" name="Subtitle 2"/>
          <p:cNvSpPr txBox="1"/>
          <p:nvPr/>
        </p:nvSpPr>
        <p:spPr>
          <a:xfrm>
            <a:off x="457200" y="1778000"/>
            <a:ext cx="5711190" cy="4512945"/>
          </a:xfrm>
          <a:prstGeom prst="rect">
            <a:avLst/>
          </a:prstGeom>
          <a:solidFill>
            <a:srgbClr val="633869"/>
          </a:solidFill>
        </p:spPr>
        <p:txBody>
          <a:bodyPr vert="horz" lIns="288290" tIns="179705" rIns="21590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l">
              <a:lnSpc>
                <a:spcPct val="150000"/>
              </a:lnSpc>
              <a:buNone/>
            </a:pPr>
            <a:r>
              <a:rPr lang="en-US" sz="2000" dirty="0">
                <a:solidFill>
                  <a:prstClr val="white"/>
                </a:solidFill>
                <a:latin typeface="微软雅黑" panose="020B0503020204020204" pitchFamily="34" charset="-122"/>
                <a:ea typeface="微软雅黑" panose="020B0503020204020204" pitchFamily="34" charset="-122"/>
                <a:sym typeface="+mn-ea"/>
              </a:rPr>
              <a:t>The goal of our project is to create a simple and easy-to-use handwritten recognition and calculation product.</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gn="l">
              <a:lnSpc>
                <a:spcPct val="150000"/>
              </a:lnSpc>
              <a:buNone/>
            </a:pPr>
            <a:r>
              <a:rPr lang="en-US" sz="2000" dirty="0">
                <a:solidFill>
                  <a:prstClr val="white"/>
                </a:solidFill>
                <a:latin typeface="微软雅黑" panose="020B0503020204020204" pitchFamily="34" charset="-122"/>
                <a:ea typeface="微软雅黑" panose="020B0503020204020204" pitchFamily="34" charset="-122"/>
                <a:sym typeface="+mn-ea"/>
              </a:rPr>
              <a:t> </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gn="l">
              <a:lnSpc>
                <a:spcPct val="150000"/>
              </a:lnSpc>
              <a:buNone/>
            </a:pPr>
            <a:r>
              <a:rPr lang="en-US" sz="2000" dirty="0">
                <a:solidFill>
                  <a:prstClr val="white"/>
                </a:solidFill>
                <a:latin typeface="微软雅黑" panose="020B0503020204020204" pitchFamily="34" charset="-122"/>
                <a:ea typeface="微软雅黑" panose="020B0503020204020204" pitchFamily="34" charset="-122"/>
                <a:sym typeface="+mn-ea"/>
              </a:rPr>
              <a:t>The front-end part includes:</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gn="l">
              <a:lnSpc>
                <a:spcPct val="150000"/>
              </a:lnSpc>
              <a:buNone/>
            </a:pPr>
            <a:r>
              <a:rPr lang="en-US" sz="2000" dirty="0">
                <a:solidFill>
                  <a:prstClr val="white"/>
                </a:solidFill>
                <a:latin typeface="微软雅黑" panose="020B0503020204020204" pitchFamily="34" charset="-122"/>
                <a:ea typeface="微软雅黑" panose="020B0503020204020204" pitchFamily="34" charset="-122"/>
                <a:sym typeface="+mn-ea"/>
              </a:rPr>
              <a:t>1. Handwriting board</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gn="l">
              <a:lnSpc>
                <a:spcPct val="150000"/>
              </a:lnSpc>
              <a:buNone/>
            </a:pPr>
            <a:r>
              <a:rPr lang="en-US" sz="2000" dirty="0">
                <a:solidFill>
                  <a:prstClr val="white"/>
                </a:solidFill>
                <a:latin typeface="微软雅黑" panose="020B0503020204020204" pitchFamily="34" charset="-122"/>
                <a:ea typeface="微软雅黑" panose="020B0503020204020204" pitchFamily="34" charset="-122"/>
                <a:sym typeface="+mn-ea"/>
              </a:rPr>
              <a:t>2. Optional file input</a:t>
            </a:r>
            <a:endParaRPr lang="en-US" sz="2000" dirty="0">
              <a:solidFill>
                <a:prstClr val="white"/>
              </a:solidFill>
              <a:latin typeface="微软雅黑" panose="020B0503020204020204" pitchFamily="34" charset="-122"/>
              <a:ea typeface="微软雅黑" panose="020B0503020204020204" pitchFamily="34" charset="-122"/>
              <a:sym typeface="+mn-ea"/>
            </a:endParaRPr>
          </a:p>
          <a:p>
            <a:pPr marL="0" indent="0" algn="l">
              <a:lnSpc>
                <a:spcPct val="150000"/>
              </a:lnSpc>
              <a:buNone/>
            </a:pPr>
            <a:r>
              <a:rPr lang="en-US" sz="2000" dirty="0">
                <a:solidFill>
                  <a:prstClr val="white"/>
                </a:solidFill>
                <a:latin typeface="微软雅黑" panose="020B0503020204020204" pitchFamily="34" charset="-122"/>
                <a:ea typeface="微软雅黑" panose="020B0503020204020204" pitchFamily="34" charset="-122"/>
                <a:sym typeface="+mn-ea"/>
              </a:rPr>
              <a:t>3. Text result output</a:t>
            </a:r>
            <a:endParaRPr lang="en-US" sz="2000" dirty="0">
              <a:solidFill>
                <a:prstClr val="white"/>
              </a:solidFill>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6"/>
          <a:stretch>
            <a:fillRect/>
          </a:stretch>
        </p:blipFill>
        <p:spPr>
          <a:xfrm>
            <a:off x="6853610" y="1784985"/>
            <a:ext cx="4312230" cy="445325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10490"/>
            <a:ext cx="12192000" cy="932013"/>
            <a:chOff x="-1" y="149225"/>
            <a:chExt cx="12192001" cy="822644"/>
          </a:xfrm>
        </p:grpSpPr>
        <p:grpSp>
          <p:nvGrpSpPr>
            <p:cNvPr id="3" name="组合 2"/>
            <p:cNvGrpSpPr/>
            <p:nvPr/>
          </p:nvGrpSpPr>
          <p:grpSpPr>
            <a:xfrm>
              <a:off x="-1" y="149225"/>
              <a:ext cx="12192001" cy="686594"/>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sp>
          <p:nvSpPr>
            <p:cNvPr id="18" name="文本框 17"/>
            <p:cNvSpPr txBox="1"/>
            <p:nvPr>
              <p:custDataLst>
                <p:tags r:id="rId3"/>
              </p:custDataLst>
            </p:nvPr>
          </p:nvSpPr>
          <p:spPr>
            <a:xfrm>
              <a:off x="457200" y="239316"/>
              <a:ext cx="4406900" cy="732553"/>
            </a:xfrm>
            <a:prstGeom prst="rect">
              <a:avLst/>
            </a:prstGeom>
            <a:noFill/>
            <a:ln>
              <a:noFill/>
            </a:ln>
          </p:spPr>
          <p:txBody>
            <a:bodyPr wrap="square" rtlCol="0">
              <a:spAutoFit/>
            </a:bodyPr>
            <a:lstStyle/>
            <a:p>
              <a:pPr marL="0" lvl="1" algn="l" defTabSz="1219200"/>
              <a:r>
                <a:rPr lang="en-US" sz="2400" b="1" dirty="0">
                  <a:solidFill>
                    <a:schemeClr val="bg1"/>
                  </a:solidFill>
                  <a:latin typeface="微软雅黑" panose="020B0503020204020204" pitchFamily="34" charset="-122"/>
                  <a:ea typeface="微软雅黑" panose="020B0503020204020204" pitchFamily="34" charset="-122"/>
                  <a:sym typeface="+mn-ea"/>
                </a:rPr>
                <a:t>02 Goal</a:t>
              </a:r>
              <a:endParaRPr lang="en-US" sz="2400" b="1" dirty="0">
                <a:solidFill>
                  <a:schemeClr val="bg1"/>
                </a:solidFill>
                <a:latin typeface="微软雅黑" panose="020B0503020204020204" pitchFamily="34" charset="-122"/>
                <a:ea typeface="微软雅黑" panose="020B0503020204020204" pitchFamily="34" charset="-122"/>
              </a:endParaRPr>
            </a:p>
            <a:p>
              <a:pPr marL="0" lvl="1" algn="l" defTabSz="1219200"/>
              <a:endParaRPr lang="en-US" sz="2400" b="1" dirty="0">
                <a:solidFill>
                  <a:schemeClr val="bg1"/>
                </a:solidFill>
                <a:latin typeface="微软雅黑" panose="020B0503020204020204" pitchFamily="34" charset="-122"/>
                <a:ea typeface="微软雅黑" panose="020B0503020204020204" pitchFamily="34" charset="-122"/>
              </a:endParaRPr>
            </a:p>
          </p:txBody>
        </p:sp>
      </p:grpSp>
      <p:pic>
        <p:nvPicPr>
          <p:cNvPr id="48" name="图片 47" descr="CUHK(SZ)_Logo2"/>
          <p:cNvPicPr>
            <a:picLocks noChangeAspect="1"/>
          </p:cNvPicPr>
          <p:nvPr>
            <p:custDataLst>
              <p:tags r:id="rId4"/>
            </p:custDataLst>
          </p:nvPr>
        </p:nvPicPr>
        <p:blipFill>
          <a:blip r:embed="rId5"/>
          <a:stretch>
            <a:fillRect/>
          </a:stretch>
        </p:blipFill>
        <p:spPr>
          <a:xfrm>
            <a:off x="8067040" y="176530"/>
            <a:ext cx="4034790" cy="579120"/>
          </a:xfrm>
          <a:prstGeom prst="rect">
            <a:avLst/>
          </a:prstGeom>
        </p:spPr>
      </p:pic>
      <p:pic>
        <p:nvPicPr>
          <p:cNvPr id="8" name="图片 7"/>
          <p:cNvPicPr>
            <a:picLocks noChangeAspect="1"/>
          </p:cNvPicPr>
          <p:nvPr/>
        </p:nvPicPr>
        <p:blipFill>
          <a:blip r:embed="rId6"/>
          <a:stretch>
            <a:fillRect/>
          </a:stretch>
        </p:blipFill>
        <p:spPr>
          <a:xfrm>
            <a:off x="533400" y="2526665"/>
            <a:ext cx="3241675" cy="3348355"/>
          </a:xfrm>
          <a:prstGeom prst="rect">
            <a:avLst/>
          </a:prstGeom>
          <a:ln w="12700" cmpd="sng">
            <a:solidFill>
              <a:srgbClr val="633869"/>
            </a:solidFill>
            <a:prstDash val="solid"/>
          </a:ln>
        </p:spPr>
      </p:pic>
      <p:sp>
        <p:nvSpPr>
          <p:cNvPr id="13" name="文本框 12"/>
          <p:cNvSpPr txBox="1"/>
          <p:nvPr>
            <p:custDataLst>
              <p:tags r:id="rId7"/>
            </p:custDataLst>
          </p:nvPr>
        </p:nvSpPr>
        <p:spPr>
          <a:xfrm>
            <a:off x="4739005" y="1139825"/>
            <a:ext cx="2331085" cy="521970"/>
          </a:xfrm>
          <a:prstGeom prst="rect">
            <a:avLst/>
          </a:prstGeom>
          <a:noFill/>
          <a:ln>
            <a:noFill/>
          </a:ln>
        </p:spPr>
        <p:txBody>
          <a:bodyPr wrap="square" rtlCol="0">
            <a:spAutoFit/>
          </a:bodyPr>
          <a:p>
            <a:pPr algn="ctr"/>
            <a:r>
              <a:rPr lang="en-US" sz="2800" b="1" dirty="0">
                <a:solidFill>
                  <a:srgbClr val="633869"/>
                </a:solidFill>
                <a:latin typeface="微软雅黑" panose="020B0503020204020204" pitchFamily="34" charset="-122"/>
                <a:ea typeface="微软雅黑" panose="020B0503020204020204" pitchFamily="34" charset="-122"/>
                <a:sym typeface="+mn-ea"/>
              </a:rPr>
              <a:t>Pipline</a:t>
            </a:r>
            <a:endParaRPr lang="en-US" sz="2800" dirty="0">
              <a:solidFill>
                <a:srgbClr val="633869"/>
              </a:solidFill>
              <a:latin typeface="微软雅黑" panose="020B0503020204020204" pitchFamily="34" charset="-122"/>
              <a:ea typeface="微软雅黑" panose="020B0503020204020204" pitchFamily="34" charset="-122"/>
              <a:sym typeface="+mn-ea"/>
            </a:endParaRPr>
          </a:p>
        </p:txBody>
      </p:sp>
      <p:pic>
        <p:nvPicPr>
          <p:cNvPr id="9" name="图片 8"/>
          <p:cNvPicPr/>
          <p:nvPr/>
        </p:nvPicPr>
        <p:blipFill>
          <a:blip r:embed="rId8"/>
        </p:blipFill>
        <p:spPr>
          <a:xfrm>
            <a:off x="4782185" y="3071495"/>
            <a:ext cx="2245360" cy="800100"/>
          </a:xfrm>
          <a:prstGeom prst="rect">
            <a:avLst/>
          </a:prstGeom>
          <a:ln w="12700" cmpd="sng">
            <a:solidFill>
              <a:srgbClr val="633869"/>
            </a:solidFill>
            <a:prstDash val="solid"/>
          </a:ln>
        </p:spPr>
      </p:pic>
      <p:pic>
        <p:nvPicPr>
          <p:cNvPr id="10" name="图片 9"/>
          <p:cNvPicPr/>
          <p:nvPr/>
        </p:nvPicPr>
        <p:blipFill>
          <a:blip r:embed="rId9"/>
          <a:srcRect l="5408" t="15987" r="6435" b="22829"/>
        </p:blipFill>
        <p:spPr>
          <a:xfrm>
            <a:off x="8557895" y="3071495"/>
            <a:ext cx="2114550" cy="814070"/>
          </a:xfrm>
          <a:prstGeom prst="rect">
            <a:avLst/>
          </a:prstGeom>
          <a:ln w="12700" cmpd="sng">
            <a:solidFill>
              <a:srgbClr val="633869"/>
            </a:solidFill>
            <a:prstDash val="solid"/>
          </a:ln>
        </p:spPr>
      </p:pic>
      <p:pic>
        <p:nvPicPr>
          <p:cNvPr id="14" name="图片 13"/>
          <p:cNvPicPr>
            <a:picLocks noChangeAspect="1"/>
          </p:cNvPicPr>
          <p:nvPr/>
        </p:nvPicPr>
        <p:blipFill>
          <a:blip r:embed="rId10"/>
          <a:stretch>
            <a:fillRect/>
          </a:stretch>
        </p:blipFill>
        <p:spPr>
          <a:xfrm>
            <a:off x="7668895" y="4772025"/>
            <a:ext cx="4159250" cy="1355725"/>
          </a:xfrm>
          <a:prstGeom prst="rect">
            <a:avLst/>
          </a:prstGeom>
          <a:ln w="12700" cmpd="sng">
            <a:solidFill>
              <a:srgbClr val="633869"/>
            </a:solidFill>
            <a:prstDash val="solid"/>
          </a:ln>
        </p:spPr>
      </p:pic>
      <p:pic>
        <p:nvPicPr>
          <p:cNvPr id="25" name="图片 24"/>
          <p:cNvPicPr/>
          <p:nvPr/>
        </p:nvPicPr>
        <p:blipFill>
          <a:blip r:embed="rId11"/>
        </p:blipFill>
        <p:spPr>
          <a:xfrm>
            <a:off x="5190490" y="5092383"/>
            <a:ext cx="1428750" cy="714375"/>
          </a:xfrm>
          <a:prstGeom prst="rect">
            <a:avLst/>
          </a:prstGeom>
          <a:ln w="12700" cmpd="sng">
            <a:solidFill>
              <a:srgbClr val="633869"/>
            </a:solidFill>
            <a:prstDash val="solid"/>
          </a:ln>
        </p:spPr>
      </p:pic>
      <p:sp>
        <p:nvSpPr>
          <p:cNvPr id="15" name="右箭头 14"/>
          <p:cNvSpPr/>
          <p:nvPr/>
        </p:nvSpPr>
        <p:spPr>
          <a:xfrm>
            <a:off x="3933825" y="3416300"/>
            <a:ext cx="680720" cy="195580"/>
          </a:xfrm>
          <a:prstGeom prst="rightArrow">
            <a:avLst/>
          </a:prstGeom>
          <a:solidFill>
            <a:srgbClr val="633869"/>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6" name="右箭头 15"/>
          <p:cNvSpPr/>
          <p:nvPr/>
        </p:nvSpPr>
        <p:spPr>
          <a:xfrm>
            <a:off x="7452360" y="3416300"/>
            <a:ext cx="680720" cy="195580"/>
          </a:xfrm>
          <a:prstGeom prst="rightArrow">
            <a:avLst/>
          </a:prstGeom>
          <a:solidFill>
            <a:srgbClr val="633869"/>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0" name="右箭头 19"/>
          <p:cNvSpPr/>
          <p:nvPr/>
        </p:nvSpPr>
        <p:spPr>
          <a:xfrm rot="10800000">
            <a:off x="4142740" y="5352415"/>
            <a:ext cx="680720" cy="195580"/>
          </a:xfrm>
          <a:prstGeom prst="rightArrow">
            <a:avLst/>
          </a:prstGeom>
          <a:solidFill>
            <a:srgbClr val="633869"/>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1" name="右箭头 20"/>
          <p:cNvSpPr/>
          <p:nvPr/>
        </p:nvSpPr>
        <p:spPr>
          <a:xfrm rot="10800000">
            <a:off x="6803390" y="5410835"/>
            <a:ext cx="680720" cy="195580"/>
          </a:xfrm>
          <a:prstGeom prst="rightArrow">
            <a:avLst/>
          </a:prstGeom>
          <a:solidFill>
            <a:srgbClr val="633869"/>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2" name="右箭头 21"/>
          <p:cNvSpPr/>
          <p:nvPr/>
        </p:nvSpPr>
        <p:spPr>
          <a:xfrm rot="5400000">
            <a:off x="9274810" y="4231005"/>
            <a:ext cx="680720" cy="195580"/>
          </a:xfrm>
          <a:prstGeom prst="rightArrow">
            <a:avLst/>
          </a:prstGeom>
          <a:solidFill>
            <a:srgbClr val="633869"/>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7" name="Subtitle 2"/>
          <p:cNvSpPr txBox="1"/>
          <p:nvPr/>
        </p:nvSpPr>
        <p:spPr>
          <a:xfrm>
            <a:off x="685165" y="1724025"/>
            <a:ext cx="2923540" cy="80264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1800" dirty="0">
                <a:solidFill>
                  <a:srgbClr val="633869"/>
                </a:solidFill>
                <a:latin typeface="微软雅黑" panose="020B0503020204020204" pitchFamily="34" charset="-122"/>
                <a:ea typeface="微软雅黑" panose="020B0503020204020204" pitchFamily="34" charset="-122"/>
              </a:rPr>
              <a:t>Input from Handwritten Board or document</a:t>
            </a:r>
            <a:endParaRPr lang="en-US" sz="1800" dirty="0">
              <a:solidFill>
                <a:srgbClr val="633869"/>
              </a:solidFill>
              <a:latin typeface="微软雅黑" panose="020B0503020204020204" pitchFamily="34" charset="-122"/>
              <a:ea typeface="微软雅黑" panose="020B0503020204020204" pitchFamily="34" charset="-122"/>
            </a:endParaRPr>
          </a:p>
        </p:txBody>
      </p:sp>
      <p:sp>
        <p:nvSpPr>
          <p:cNvPr id="24" name="Subtitle 2"/>
          <p:cNvSpPr txBox="1"/>
          <p:nvPr/>
        </p:nvSpPr>
        <p:spPr>
          <a:xfrm>
            <a:off x="4443095" y="2560320"/>
            <a:ext cx="2923540" cy="42164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1800" dirty="0">
                <a:solidFill>
                  <a:srgbClr val="633869"/>
                </a:solidFill>
                <a:latin typeface="微软雅黑" panose="020B0503020204020204" pitchFamily="34" charset="-122"/>
                <a:ea typeface="微软雅黑" panose="020B0503020204020204" pitchFamily="34" charset="-122"/>
              </a:rPr>
              <a:t>Read the input image</a:t>
            </a:r>
            <a:endParaRPr lang="en-US" sz="1800" dirty="0">
              <a:solidFill>
                <a:srgbClr val="633869"/>
              </a:solidFill>
              <a:latin typeface="微软雅黑" panose="020B0503020204020204" pitchFamily="34" charset="-122"/>
              <a:ea typeface="微软雅黑" panose="020B0503020204020204" pitchFamily="34" charset="-122"/>
            </a:endParaRPr>
          </a:p>
        </p:txBody>
      </p:sp>
      <p:sp>
        <p:nvSpPr>
          <p:cNvPr id="26" name="Subtitle 2"/>
          <p:cNvSpPr txBox="1"/>
          <p:nvPr/>
        </p:nvSpPr>
        <p:spPr>
          <a:xfrm>
            <a:off x="8153400" y="2546985"/>
            <a:ext cx="2923540" cy="42164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1800" dirty="0">
                <a:solidFill>
                  <a:srgbClr val="633869"/>
                </a:solidFill>
                <a:latin typeface="微软雅黑" panose="020B0503020204020204" pitchFamily="34" charset="-122"/>
                <a:ea typeface="微软雅黑" panose="020B0503020204020204" pitchFamily="34" charset="-122"/>
              </a:rPr>
              <a:t>Image after processing</a:t>
            </a:r>
            <a:endParaRPr lang="en-US" sz="1800" dirty="0">
              <a:solidFill>
                <a:srgbClr val="633869"/>
              </a:solidFill>
              <a:latin typeface="微软雅黑" panose="020B0503020204020204" pitchFamily="34" charset="-122"/>
              <a:ea typeface="微软雅黑" panose="020B0503020204020204" pitchFamily="34" charset="-122"/>
            </a:endParaRPr>
          </a:p>
        </p:txBody>
      </p:sp>
      <p:sp>
        <p:nvSpPr>
          <p:cNvPr id="29" name="Subtitle 2"/>
          <p:cNvSpPr txBox="1"/>
          <p:nvPr/>
        </p:nvSpPr>
        <p:spPr>
          <a:xfrm>
            <a:off x="8286750" y="6110605"/>
            <a:ext cx="2923540" cy="42164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1800" dirty="0">
                <a:solidFill>
                  <a:srgbClr val="633869"/>
                </a:solidFill>
                <a:latin typeface="微软雅黑" panose="020B0503020204020204" pitchFamily="34" charset="-122"/>
                <a:ea typeface="微软雅黑" panose="020B0503020204020204" pitchFamily="34" charset="-122"/>
              </a:rPr>
              <a:t>Separated Images</a:t>
            </a:r>
            <a:endParaRPr lang="en-US" sz="1800" dirty="0">
              <a:solidFill>
                <a:srgbClr val="633869"/>
              </a:solidFill>
              <a:latin typeface="微软雅黑" panose="020B0503020204020204" pitchFamily="34" charset="-122"/>
              <a:ea typeface="微软雅黑" panose="020B0503020204020204" pitchFamily="34" charset="-122"/>
            </a:endParaRPr>
          </a:p>
        </p:txBody>
      </p:sp>
      <p:sp>
        <p:nvSpPr>
          <p:cNvPr id="30" name="Subtitle 2"/>
          <p:cNvSpPr txBox="1"/>
          <p:nvPr/>
        </p:nvSpPr>
        <p:spPr>
          <a:xfrm>
            <a:off x="4443095" y="6105525"/>
            <a:ext cx="2923540" cy="42164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1800" dirty="0">
                <a:solidFill>
                  <a:srgbClr val="633869"/>
                </a:solidFill>
                <a:latin typeface="微软雅黑" panose="020B0503020204020204" pitchFamily="34" charset="-122"/>
                <a:ea typeface="微软雅黑" panose="020B0503020204020204" pitchFamily="34" charset="-122"/>
              </a:rPr>
              <a:t>CNN proceed result</a:t>
            </a:r>
            <a:endParaRPr lang="en-US" sz="1800" dirty="0">
              <a:solidFill>
                <a:srgbClr val="633869"/>
              </a:solidFill>
              <a:latin typeface="微软雅黑" panose="020B0503020204020204" pitchFamily="34" charset="-122"/>
              <a:ea typeface="微软雅黑" panose="020B0503020204020204" pitchFamily="34" charset="-122"/>
            </a:endParaRPr>
          </a:p>
        </p:txBody>
      </p:sp>
      <p:sp>
        <p:nvSpPr>
          <p:cNvPr id="31" name="Subtitle 2"/>
          <p:cNvSpPr txBox="1"/>
          <p:nvPr/>
        </p:nvSpPr>
        <p:spPr>
          <a:xfrm>
            <a:off x="633095" y="5920105"/>
            <a:ext cx="3013710" cy="80264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1800" dirty="0">
                <a:solidFill>
                  <a:srgbClr val="633869"/>
                </a:solidFill>
                <a:latin typeface="微软雅黑" panose="020B0503020204020204" pitchFamily="34" charset="-122"/>
                <a:ea typeface="微软雅黑" panose="020B0503020204020204" pitchFamily="34" charset="-122"/>
              </a:rPr>
              <a:t>Output to the expected part of the frontend page</a:t>
            </a:r>
            <a:endParaRPr lang="en-US" sz="1800" dirty="0">
              <a:solidFill>
                <a:srgbClr val="633869"/>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64"/>
          <p:cNvSpPr txBox="1"/>
          <p:nvPr/>
        </p:nvSpPr>
        <p:spPr>
          <a:xfrm>
            <a:off x="5399523" y="2725818"/>
            <a:ext cx="2832735" cy="1405255"/>
          </a:xfrm>
          <a:prstGeom prst="rect">
            <a:avLst/>
          </a:prstGeom>
          <a:noFill/>
        </p:spPr>
        <p:txBody>
          <a:bodyPr wrap="none" rtlCol="0">
            <a:spAutoFit/>
          </a:bodyPr>
          <a:lstStyle/>
          <a:p>
            <a:pPr marL="0" lvl="1" algn="l" defTabSz="1219200"/>
            <a:r>
              <a:rPr lang="zh-CN" altLang="en-US" sz="1865" b="1" dirty="0">
                <a:solidFill>
                  <a:srgbClr val="000000"/>
                </a:solidFill>
                <a:latin typeface="微软雅黑" panose="020B0503020204020204" pitchFamily="34" charset="-122"/>
                <a:ea typeface="微软雅黑" panose="020B0503020204020204" pitchFamily="34" charset="-122"/>
              </a:rPr>
              <a:t> </a:t>
            </a:r>
            <a:r>
              <a:rPr lang="en-US" altLang="zh-CN" sz="3735" b="1" dirty="0">
                <a:solidFill>
                  <a:srgbClr val="000000"/>
                </a:solidFill>
                <a:latin typeface="微软雅黑" panose="020B0503020204020204" pitchFamily="34" charset="-122"/>
                <a:ea typeface="微软雅黑" panose="020B0503020204020204" pitchFamily="34" charset="-122"/>
              </a:rPr>
              <a:t>Part3</a:t>
            </a:r>
            <a:endParaRPr lang="en-US" altLang="zh-CN" sz="3735" b="1" dirty="0">
              <a:solidFill>
                <a:srgbClr val="000000"/>
              </a:solidFill>
              <a:latin typeface="微软雅黑" panose="020B0503020204020204" pitchFamily="34" charset="-122"/>
              <a:ea typeface="微软雅黑" panose="020B0503020204020204" pitchFamily="34" charset="-122"/>
            </a:endParaRPr>
          </a:p>
          <a:p>
            <a:pPr marL="0" lvl="1" algn="l" defTabSz="1219200"/>
            <a:r>
              <a:rPr lang="en-US" altLang="zh-CN" sz="4800" b="1" noProof="0" dirty="0">
                <a:ln>
                  <a:noFill/>
                </a:ln>
                <a:solidFill>
                  <a:srgbClr val="633869"/>
                </a:solidFill>
                <a:effectLst/>
                <a:uLnTx/>
                <a:uFillTx/>
                <a:latin typeface="微软雅黑" panose="020B0503020204020204" pitchFamily="34" charset="-122"/>
                <a:ea typeface="微软雅黑" panose="020B0503020204020204" pitchFamily="34" charset="-122"/>
                <a:sym typeface="+mn-ea"/>
              </a:rPr>
              <a:t>Datasets</a:t>
            </a:r>
            <a:endParaRPr lang="en-US" altLang="zh-CN" sz="4800" b="1" noProof="0" dirty="0">
              <a:ln>
                <a:noFill/>
              </a:ln>
              <a:solidFill>
                <a:srgbClr val="633869"/>
              </a:solidFill>
              <a:effectLst/>
              <a:uLnTx/>
              <a:uFillTx/>
              <a:latin typeface="微软雅黑" panose="020B0503020204020204" pitchFamily="34" charset="-122"/>
              <a:ea typeface="微软雅黑" panose="020B0503020204020204" pitchFamily="34" charset="-122"/>
              <a:sym typeface="+mn-ea"/>
            </a:endParaRPr>
          </a:p>
        </p:txBody>
      </p:sp>
      <p:cxnSp>
        <p:nvCxnSpPr>
          <p:cNvPr id="31" name="直接连接符 30"/>
          <p:cNvCxnSpPr/>
          <p:nvPr/>
        </p:nvCxnSpPr>
        <p:spPr>
          <a:xfrm flipV="1">
            <a:off x="5111489" y="2180861"/>
            <a:ext cx="0" cy="2565899"/>
          </a:xfrm>
          <a:prstGeom prst="line">
            <a:avLst/>
          </a:prstGeom>
          <a:noFill/>
          <a:ln w="12700" cap="flat" cmpd="sng" algn="ctr">
            <a:solidFill>
              <a:srgbClr val="080808"/>
            </a:solidFill>
            <a:prstDash val="dash"/>
          </a:ln>
          <a:effectLst/>
        </p:spPr>
      </p:cxnSp>
      <p:sp>
        <p:nvSpPr>
          <p:cNvPr id="32" name="TextBox 66"/>
          <p:cNvSpPr txBox="1"/>
          <p:nvPr/>
        </p:nvSpPr>
        <p:spPr>
          <a:xfrm>
            <a:off x="3354155" y="4306307"/>
            <a:ext cx="1203795" cy="328930"/>
          </a:xfrm>
          <a:prstGeom prst="rect">
            <a:avLst/>
          </a:prstGeom>
          <a:noFill/>
        </p:spPr>
        <p:txBody>
          <a:bodyPr wrap="square" lIns="0" tIns="0" rIns="0" bIns="0" rtlCol="0">
            <a:spAutoFit/>
          </a:bodyPr>
          <a:lstStyle/>
          <a:p>
            <a:pPr defTabSz="1219200"/>
            <a:r>
              <a:rPr lang="en-US" altLang="zh-CN" sz="2135" dirty="0">
                <a:solidFill>
                  <a:srgbClr val="080808"/>
                </a:solidFill>
                <a:latin typeface="微软雅黑" panose="020B0503020204020204" pitchFamily="34" charset="-122"/>
                <a:ea typeface="微软雅黑" panose="020B0503020204020204" pitchFamily="34" charset="-122"/>
              </a:rPr>
              <a:t>PART 03</a:t>
            </a:r>
            <a:endParaRPr lang="zh-CN" altLang="en-US" sz="2135" dirty="0">
              <a:solidFill>
                <a:srgbClr val="080808"/>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3095266" y="2276876"/>
            <a:ext cx="1596233" cy="1596233"/>
            <a:chOff x="304800" y="673100"/>
            <a:chExt cx="4000500" cy="4000500"/>
          </a:xfrm>
          <a:solidFill>
            <a:srgbClr val="633869"/>
          </a:solidFill>
          <a:effectLst>
            <a:outerShdw blurRad="444500" dist="254000" dir="8100000" algn="tr" rotWithShape="0">
              <a:prstClr val="black">
                <a:alpha val="50000"/>
              </a:prstClr>
            </a:outerShdw>
          </a:effectLst>
        </p:grpSpPr>
        <p:sp>
          <p:nvSpPr>
            <p:cNvPr id="34" name="同心圆 6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80808"/>
                </a:solidFill>
                <a:effectLst/>
                <a:uLnTx/>
                <a:uFillTx/>
                <a:latin typeface="微软雅黑" panose="020B0503020204020204" pitchFamily="34" charset="-122"/>
                <a:ea typeface="微软雅黑" panose="020B0503020204020204" pitchFamily="34" charset="-122"/>
                <a:cs typeface="+mn-cs"/>
              </a:endParaRPr>
            </a:p>
          </p:txBody>
        </p:sp>
        <p:sp>
          <p:nvSpPr>
            <p:cNvPr id="35" name="椭圆 34"/>
            <p:cNvSpPr/>
            <p:nvPr/>
          </p:nvSpPr>
          <p:spPr>
            <a:xfrm>
              <a:off x="392112" y="760412"/>
              <a:ext cx="3825874" cy="3825874"/>
            </a:xfrm>
            <a:prstGeom prst="ellipse">
              <a:avLst/>
            </a:prstGeom>
            <a:solidFill>
              <a:srgbClr val="633869"/>
            </a:solid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80808"/>
                </a:solidFill>
                <a:effectLst/>
                <a:uLnTx/>
                <a:uFillTx/>
                <a:latin typeface="微软雅黑" panose="020B0503020204020204" pitchFamily="34" charset="-122"/>
                <a:ea typeface="微软雅黑" panose="020B0503020204020204" pitchFamily="34" charset="-122"/>
                <a:cs typeface="+mn-cs"/>
              </a:endParaRPr>
            </a:p>
          </p:txBody>
        </p:sp>
      </p:grpSp>
      <p:sp>
        <p:nvSpPr>
          <p:cNvPr id="42" name="TextBox 13"/>
          <p:cNvSpPr txBox="1"/>
          <p:nvPr/>
        </p:nvSpPr>
        <p:spPr>
          <a:xfrm>
            <a:off x="3389411" y="2562029"/>
            <a:ext cx="1203795" cy="1025525"/>
          </a:xfrm>
          <a:prstGeom prst="rect">
            <a:avLst/>
          </a:prstGeom>
          <a:noFill/>
        </p:spPr>
        <p:txBody>
          <a:bodyPr wrap="square" lIns="0" tIns="0" rIns="0" bIns="0" rtlCol="0">
            <a:spAutoFit/>
          </a:bodyPr>
          <a:lstStyle/>
          <a:p>
            <a:pPr defTabSz="1219200"/>
            <a:r>
              <a:rPr lang="en-US" altLang="zh-CN" sz="6665" b="1" dirty="0">
                <a:solidFill>
                  <a:srgbClr val="FFFFFF"/>
                </a:solidFill>
                <a:latin typeface="微软雅黑" panose="020B0503020204020204" pitchFamily="34" charset="-122"/>
                <a:ea typeface="微软雅黑" panose="020B0503020204020204" pitchFamily="34" charset="-122"/>
              </a:rPr>
              <a:t>03</a:t>
            </a:r>
            <a:endParaRPr lang="zh-CN" altLang="en-US" sz="6665" b="1" dirty="0">
              <a:solidFill>
                <a:srgbClr val="FFFFFF"/>
              </a:solidFill>
              <a:latin typeface="微软雅黑" panose="020B0503020204020204" pitchFamily="34" charset="-122"/>
              <a:ea typeface="微软雅黑" panose="020B0503020204020204" pitchFamily="34" charset="-122"/>
            </a:endParaRPr>
          </a:p>
        </p:txBody>
      </p:sp>
      <p:pic>
        <p:nvPicPr>
          <p:cNvPr id="4" name="图片 3" descr="CUHK(SZ)_Logo"/>
          <p:cNvPicPr>
            <a:picLocks noChangeAspect="1"/>
          </p:cNvPicPr>
          <p:nvPr>
            <p:custDataLst>
              <p:tags r:id="rId1"/>
            </p:custDataLst>
          </p:nvPr>
        </p:nvPicPr>
        <p:blipFill>
          <a:blip r:embed="rId2"/>
          <a:stretch>
            <a:fillRect/>
          </a:stretch>
        </p:blipFill>
        <p:spPr>
          <a:xfrm>
            <a:off x="8024495" y="135890"/>
            <a:ext cx="4076700" cy="62039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bldLst>
      <p:bldP spid="30" grpId="0"/>
      <p:bldP spid="32" grpId="0"/>
      <p:bldP spid="4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10490"/>
            <a:ext cx="12192000" cy="777875"/>
            <a:chOff x="-1" y="149225"/>
            <a:chExt cx="12192001" cy="686594"/>
          </a:xfrm>
        </p:grpSpPr>
        <p:grpSp>
          <p:nvGrpSpPr>
            <p:cNvPr id="3" name="组合 2"/>
            <p:cNvGrpSpPr/>
            <p:nvPr/>
          </p:nvGrpSpPr>
          <p:grpSpPr>
            <a:xfrm>
              <a:off x="-1" y="149225"/>
              <a:ext cx="12192001" cy="686594"/>
              <a:chOff x="-1" y="149225"/>
              <a:chExt cx="12192001" cy="686594"/>
            </a:xfrm>
          </p:grpSpPr>
          <p:sp>
            <p:nvSpPr>
              <p:cNvPr id="4" name="矩形 3"/>
              <p:cNvSpPr/>
              <p:nvPr>
                <p:custDataLst>
                  <p:tags r:id="rId1"/>
                </p:custDataLst>
              </p:nvPr>
            </p:nvSpPr>
            <p:spPr>
              <a:xfrm>
                <a:off x="-1" y="149225"/>
                <a:ext cx="12192001" cy="686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a:p>
            </p:txBody>
          </p:sp>
          <p:sp>
            <p:nvSpPr>
              <p:cNvPr id="7" name="矩形 6"/>
              <p:cNvSpPr/>
              <p:nvPr>
                <p:custDataLst>
                  <p:tags r:id="rId2"/>
                </p:custDataLst>
              </p:nvPr>
            </p:nvSpPr>
            <p:spPr>
              <a:xfrm>
                <a:off x="-1" y="149225"/>
                <a:ext cx="12192001" cy="641848"/>
              </a:xfrm>
              <a:prstGeom prst="rect">
                <a:avLst/>
              </a:prstGeom>
              <a:solidFill>
                <a:srgbClr val="633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1998" tIns="55999" rIns="111998" bIns="55999" numCol="1" spcCol="0" rtlCol="0" fromWordArt="0" anchor="ctr" anchorCtr="0" forceAA="0" compatLnSpc="1">
                <a:noAutofit/>
              </a:bodyPr>
              <a:lstStyle/>
              <a:p>
                <a:pPr algn="ctr"/>
                <a:endParaRPr lang="zh-CN" altLang="en-US" sz="2940" dirty="0"/>
              </a:p>
            </p:txBody>
          </p:sp>
        </p:grpSp>
        <p:sp>
          <p:nvSpPr>
            <p:cNvPr id="18" name="文本框 17"/>
            <p:cNvSpPr txBox="1"/>
            <p:nvPr>
              <p:custDataLst>
                <p:tags r:id="rId3"/>
              </p:custDataLst>
            </p:nvPr>
          </p:nvSpPr>
          <p:spPr>
            <a:xfrm>
              <a:off x="457199" y="239463"/>
              <a:ext cx="5137785" cy="406352"/>
            </a:xfrm>
            <a:prstGeom prst="rect">
              <a:avLst/>
            </a:prstGeom>
            <a:noFill/>
            <a:ln>
              <a:noFill/>
            </a:ln>
          </p:spPr>
          <p:txBody>
            <a:bodyPr wrap="square" rtlCol="0">
              <a:spAutoFit/>
            </a:bodyPr>
            <a:lstStyle/>
            <a:p>
              <a:r>
                <a:rPr lang="en-US" sz="2400" b="1" dirty="0">
                  <a:solidFill>
                    <a:schemeClr val="bg1"/>
                  </a:solidFill>
                  <a:latin typeface="微软雅黑" panose="020B0503020204020204" pitchFamily="34" charset="-122"/>
                  <a:ea typeface="微软雅黑" panose="020B0503020204020204" pitchFamily="34" charset="-122"/>
                  <a:sym typeface="+mn-ea"/>
                </a:rPr>
                <a:t>03 </a:t>
              </a:r>
              <a:r>
                <a:rPr lang="en-US" sz="2400" b="1" dirty="0">
                  <a:solidFill>
                    <a:schemeClr val="bg1"/>
                  </a:solidFill>
                  <a:latin typeface="微软雅黑" panose="020B0503020204020204" pitchFamily="34" charset="-122"/>
                  <a:ea typeface="微软雅黑" panose="020B0503020204020204" pitchFamily="34" charset="-122"/>
                  <a:sym typeface="+mn-ea"/>
                </a:rPr>
                <a:t>Datasets</a:t>
              </a:r>
              <a:endParaRPr lang="en-US" sz="2400" b="1" dirty="0">
                <a:solidFill>
                  <a:schemeClr val="bg1"/>
                </a:solidFill>
                <a:latin typeface="微软雅黑" panose="020B0503020204020204" pitchFamily="34" charset="-122"/>
                <a:ea typeface="微软雅黑" panose="020B0503020204020204" pitchFamily="34" charset="-122"/>
              </a:endParaRPr>
            </a:p>
          </p:txBody>
        </p:sp>
      </p:grpSp>
      <p:pic>
        <p:nvPicPr>
          <p:cNvPr id="48" name="图片 47" descr="CUHK(SZ)_Logo2"/>
          <p:cNvPicPr>
            <a:picLocks noChangeAspect="1"/>
          </p:cNvPicPr>
          <p:nvPr>
            <p:custDataLst>
              <p:tags r:id="rId4"/>
            </p:custDataLst>
          </p:nvPr>
        </p:nvPicPr>
        <p:blipFill>
          <a:blip r:embed="rId5"/>
          <a:stretch>
            <a:fillRect/>
          </a:stretch>
        </p:blipFill>
        <p:spPr>
          <a:xfrm>
            <a:off x="8067040" y="176530"/>
            <a:ext cx="4034790" cy="579120"/>
          </a:xfrm>
          <a:prstGeom prst="rect">
            <a:avLst/>
          </a:prstGeom>
        </p:spPr>
      </p:pic>
      <p:sp>
        <p:nvSpPr>
          <p:cNvPr id="21" name="Rectangle 3"/>
          <p:cNvSpPr/>
          <p:nvPr/>
        </p:nvSpPr>
        <p:spPr>
          <a:xfrm>
            <a:off x="315595" y="1225550"/>
            <a:ext cx="7752080" cy="1791970"/>
          </a:xfrm>
          <a:prstGeom prst="rect">
            <a:avLst/>
          </a:prstGeom>
          <a:solidFill>
            <a:srgbClr val="633869"/>
          </a:solidFill>
          <a:ln w="6350" cap="flat" cmpd="sng" algn="ctr">
            <a:noFill/>
            <a:prstDash val="solid"/>
            <a:miter lim="800000"/>
          </a:ln>
          <a:effectLst/>
        </p:spPr>
        <p:txBody>
          <a:bodyPr lIns="91420" tIns="45709" rIns="91420" bIns="45709" rtlCol="0" anchor="ctr"/>
          <a:lstStyle/>
          <a:p>
            <a:pPr marL="0" indent="0" algn="l" fontAlgn="base">
              <a:lnSpc>
                <a:spcPct val="120000"/>
              </a:lnSpc>
              <a:spcAft>
                <a:spcPct val="0"/>
              </a:spcAft>
              <a:buFont typeface="Arial" panose="020B0604020202020204"/>
              <a:buNone/>
            </a:pPr>
            <a:r>
              <a:rPr sz="2000" dirty="0">
                <a:solidFill>
                  <a:prstClr val="white"/>
                </a:solidFill>
                <a:latin typeface="微软雅黑" panose="020B0503020204020204" pitchFamily="34" charset="-122"/>
                <a:ea typeface="微软雅黑" panose="020B0503020204020204" pitchFamily="34" charset="-122"/>
                <a:sym typeface="+mn-ea"/>
              </a:rPr>
              <a:t>The dataset</a:t>
            </a:r>
            <a:r>
              <a:rPr lang="en-US" sz="2000" dirty="0">
                <a:solidFill>
                  <a:prstClr val="white"/>
                </a:solidFill>
                <a:latin typeface="微软雅黑" panose="020B0503020204020204" pitchFamily="34" charset="-122"/>
                <a:ea typeface="微软雅黑" panose="020B0503020204020204" pitchFamily="34" charset="-122"/>
                <a:sym typeface="+mn-ea"/>
              </a:rPr>
              <a:t> combine with two parts:</a:t>
            </a:r>
            <a:endParaRPr lang="en-US" sz="2000" dirty="0">
              <a:solidFill>
                <a:prstClr val="white"/>
              </a:solidFill>
              <a:latin typeface="微软雅黑" panose="020B0503020204020204" pitchFamily="34" charset="-122"/>
              <a:ea typeface="微软雅黑" panose="020B0503020204020204" pitchFamily="34" charset="-122"/>
            </a:endParaRPr>
          </a:p>
          <a:p>
            <a:pPr marL="0" indent="0" algn="l" fontAlgn="base">
              <a:lnSpc>
                <a:spcPct val="120000"/>
              </a:lnSpc>
              <a:spcAft>
                <a:spcPct val="0"/>
              </a:spcAft>
              <a:buFont typeface="Arial" panose="020B0604020202020204"/>
              <a:buNone/>
            </a:pPr>
            <a:r>
              <a:rPr lang="en-US" sz="2000" dirty="0">
                <a:solidFill>
                  <a:prstClr val="white"/>
                </a:solidFill>
                <a:latin typeface="微软雅黑" panose="020B0503020204020204" pitchFamily="34" charset="-122"/>
                <a:ea typeface="微软雅黑" panose="020B0503020204020204" pitchFamily="34" charset="-122"/>
                <a:sym typeface="+mn-ea"/>
              </a:rPr>
              <a:t>1. </a:t>
            </a:r>
            <a:r>
              <a:rPr sz="2000" i="1" dirty="0">
                <a:solidFill>
                  <a:prstClr val="white"/>
                </a:solidFill>
                <a:latin typeface="微软雅黑" panose="020B0503020204020204" pitchFamily="34" charset="-122"/>
                <a:ea typeface="微软雅黑" panose="020B0503020204020204" pitchFamily="34" charset="-122"/>
                <a:sym typeface="+mn-ea"/>
              </a:rPr>
              <a:t>Mathematics </a:t>
            </a:r>
            <a:r>
              <a:rPr lang="en-US" sz="2000" i="1" dirty="0">
                <a:solidFill>
                  <a:prstClr val="white"/>
                </a:solidFill>
                <a:latin typeface="微软雅黑" panose="020B0503020204020204" pitchFamily="34" charset="-122"/>
                <a:ea typeface="微软雅黑" panose="020B0503020204020204" pitchFamily="34" charset="-122"/>
                <a:sym typeface="+mn-ea"/>
              </a:rPr>
              <a:t>S</a:t>
            </a:r>
            <a:r>
              <a:rPr sz="2000" i="1" dirty="0">
                <a:solidFill>
                  <a:prstClr val="white"/>
                </a:solidFill>
                <a:latin typeface="微软雅黑" panose="020B0503020204020204" pitchFamily="34" charset="-122"/>
                <a:ea typeface="微软雅黑" panose="020B0503020204020204" pitchFamily="34" charset="-122"/>
                <a:sym typeface="+mn-ea"/>
              </a:rPr>
              <a:t>ymbols </a:t>
            </a:r>
            <a:r>
              <a:rPr lang="en-US" sz="2000" i="1" dirty="0">
                <a:solidFill>
                  <a:prstClr val="white"/>
                </a:solidFill>
                <a:latin typeface="微软雅黑" panose="020B0503020204020204" pitchFamily="34" charset="-122"/>
                <a:ea typeface="微软雅黑" panose="020B0503020204020204" pitchFamily="34" charset="-122"/>
                <a:sym typeface="+mn-ea"/>
              </a:rPr>
              <a:t>D</a:t>
            </a:r>
            <a:r>
              <a:rPr sz="2000" i="1" dirty="0">
                <a:solidFill>
                  <a:prstClr val="white"/>
                </a:solidFill>
                <a:latin typeface="微软雅黑" panose="020B0503020204020204" pitchFamily="34" charset="-122"/>
                <a:ea typeface="微软雅黑" panose="020B0503020204020204" pitchFamily="34" charset="-122"/>
                <a:sym typeface="+mn-ea"/>
              </a:rPr>
              <a:t>ata</a:t>
            </a:r>
            <a:r>
              <a:rPr sz="2000" dirty="0">
                <a:solidFill>
                  <a:prstClr val="white"/>
                </a:solidFill>
                <a:latin typeface="微软雅黑" panose="020B0503020204020204" pitchFamily="34" charset="-122"/>
                <a:ea typeface="微软雅黑" panose="020B0503020204020204" pitchFamily="34" charset="-122"/>
                <a:sym typeface="+mn-ea"/>
              </a:rPr>
              <a:t> collected </a:t>
            </a:r>
            <a:r>
              <a:rPr lang="en-US" sz="2000" dirty="0">
                <a:solidFill>
                  <a:prstClr val="white"/>
                </a:solidFill>
                <a:latin typeface="微软雅黑" panose="020B0503020204020204" pitchFamily="34" charset="-122"/>
                <a:ea typeface="微软雅黑" panose="020B0503020204020204" pitchFamily="34" charset="-122"/>
                <a:sym typeface="+mn-ea"/>
              </a:rPr>
              <a:t>from </a:t>
            </a:r>
            <a:r>
              <a:rPr sz="2000" dirty="0">
                <a:solidFill>
                  <a:prstClr val="white"/>
                </a:solidFill>
                <a:latin typeface="微软雅黑" panose="020B0503020204020204" pitchFamily="34" charset="-122"/>
                <a:ea typeface="微软雅黑" panose="020B0503020204020204" pitchFamily="34" charset="-122"/>
                <a:sym typeface="+mn-ea"/>
              </a:rPr>
              <a:t>the Internet</a:t>
            </a:r>
            <a:endParaRPr sz="2000" dirty="0">
              <a:solidFill>
                <a:prstClr val="white"/>
              </a:solidFill>
              <a:latin typeface="微软雅黑" panose="020B0503020204020204" pitchFamily="34" charset="-122"/>
              <a:ea typeface="微软雅黑" panose="020B0503020204020204" pitchFamily="34" charset="-122"/>
            </a:endParaRPr>
          </a:p>
          <a:p>
            <a:pPr marL="0" indent="0" algn="l" fontAlgn="base">
              <a:lnSpc>
                <a:spcPct val="120000"/>
              </a:lnSpc>
              <a:spcAft>
                <a:spcPct val="0"/>
              </a:spcAft>
              <a:buFont typeface="Arial" panose="020B0604020202020204"/>
              <a:buNone/>
            </a:pPr>
            <a:r>
              <a:rPr lang="en-US" sz="2000" dirty="0">
                <a:solidFill>
                  <a:prstClr val="white"/>
                </a:solidFill>
                <a:latin typeface="微软雅黑" panose="020B0503020204020204" pitchFamily="34" charset="-122"/>
                <a:ea typeface="微软雅黑" panose="020B0503020204020204" pitchFamily="34" charset="-122"/>
                <a:sym typeface="+mn-ea"/>
              </a:rPr>
              <a:t>2. Numbers of </a:t>
            </a:r>
            <a:r>
              <a:rPr sz="2000" dirty="0">
                <a:solidFill>
                  <a:prstClr val="white"/>
                </a:solidFill>
                <a:latin typeface="微软雅黑" panose="020B0503020204020204" pitchFamily="34" charset="-122"/>
                <a:ea typeface="微软雅黑" panose="020B0503020204020204" pitchFamily="34" charset="-122"/>
                <a:sym typeface="+mn-ea"/>
              </a:rPr>
              <a:t>children's handwriting</a:t>
            </a:r>
            <a:r>
              <a:rPr lang="en-US" sz="2000" dirty="0">
                <a:solidFill>
                  <a:prstClr val="white"/>
                </a:solidFill>
                <a:latin typeface="微软雅黑" panose="020B0503020204020204" pitchFamily="34" charset="-122"/>
                <a:ea typeface="微软雅黑" panose="020B0503020204020204" pitchFamily="34" charset="-122"/>
                <a:sym typeface="+mn-ea"/>
              </a:rPr>
              <a:t> pictures collected by ourselves.</a:t>
            </a:r>
            <a:endParaRPr kumimoji="0" lang="en-US" sz="20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mn-ea"/>
            </a:endParaRPr>
          </a:p>
        </p:txBody>
      </p:sp>
      <p:pic>
        <p:nvPicPr>
          <p:cNvPr id="25" name="图片 24"/>
          <p:cNvPicPr/>
          <p:nvPr/>
        </p:nvPicPr>
        <p:blipFill>
          <a:blip r:embed="rId6"/>
        </p:blipFill>
        <p:spPr>
          <a:xfrm>
            <a:off x="1522095" y="3108960"/>
            <a:ext cx="4728210" cy="2781300"/>
          </a:xfrm>
          <a:prstGeom prst="rect">
            <a:avLst/>
          </a:prstGeom>
        </p:spPr>
      </p:pic>
      <p:pic>
        <p:nvPicPr>
          <p:cNvPr id="26" name="图片 25"/>
          <p:cNvPicPr/>
          <p:nvPr/>
        </p:nvPicPr>
        <p:blipFill>
          <a:blip r:embed="rId7"/>
        </p:blipFill>
        <p:spPr>
          <a:xfrm>
            <a:off x="8478520" y="1774825"/>
            <a:ext cx="3305810" cy="4115435"/>
          </a:xfrm>
          <a:prstGeom prst="rect">
            <a:avLst/>
          </a:prstGeom>
        </p:spPr>
      </p:pic>
      <p:sp>
        <p:nvSpPr>
          <p:cNvPr id="27" name="Subtitle 2"/>
          <p:cNvSpPr txBox="1"/>
          <p:nvPr/>
        </p:nvSpPr>
        <p:spPr>
          <a:xfrm>
            <a:off x="2118995" y="5890260"/>
            <a:ext cx="3534410" cy="55118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2000" dirty="0">
                <a:solidFill>
                  <a:srgbClr val="633869"/>
                </a:solidFill>
                <a:latin typeface="微软雅黑" panose="020B0503020204020204" pitchFamily="34" charset="-122"/>
                <a:ea typeface="微软雅黑" panose="020B0503020204020204" pitchFamily="34" charset="-122"/>
              </a:rPr>
              <a:t>Mathematics Symbols Data</a:t>
            </a:r>
            <a:endParaRPr lang="en-US" sz="2000" dirty="0">
              <a:solidFill>
                <a:srgbClr val="633869"/>
              </a:solidFill>
              <a:latin typeface="微软雅黑" panose="020B0503020204020204" pitchFamily="34" charset="-122"/>
              <a:ea typeface="微软雅黑" panose="020B0503020204020204" pitchFamily="34" charset="-122"/>
            </a:endParaRPr>
          </a:p>
        </p:txBody>
      </p:sp>
      <p:sp>
        <p:nvSpPr>
          <p:cNvPr id="28" name="Subtitle 2"/>
          <p:cNvSpPr txBox="1"/>
          <p:nvPr/>
        </p:nvSpPr>
        <p:spPr>
          <a:xfrm>
            <a:off x="8364220" y="5890260"/>
            <a:ext cx="3534410" cy="55118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a:buNone/>
            </a:pPr>
            <a:r>
              <a:rPr lang="en-US" sz="2000" dirty="0">
                <a:solidFill>
                  <a:srgbClr val="633869"/>
                </a:solidFill>
                <a:latin typeface="微软雅黑" panose="020B0503020204020204" pitchFamily="34" charset="-122"/>
                <a:ea typeface="微软雅黑" panose="020B0503020204020204" pitchFamily="34" charset="-122"/>
              </a:rPr>
              <a:t>Children’s handwriting</a:t>
            </a:r>
            <a:endParaRPr lang="en-US" sz="2000" dirty="0">
              <a:solidFill>
                <a:srgbClr val="633869"/>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64"/>
          <p:cNvSpPr txBox="1"/>
          <p:nvPr/>
        </p:nvSpPr>
        <p:spPr>
          <a:xfrm>
            <a:off x="5399523" y="2725818"/>
            <a:ext cx="4353560" cy="2143760"/>
          </a:xfrm>
          <a:prstGeom prst="rect">
            <a:avLst/>
          </a:prstGeom>
          <a:noFill/>
        </p:spPr>
        <p:txBody>
          <a:bodyPr wrap="none" rtlCol="0">
            <a:spAutoFit/>
          </a:bodyPr>
          <a:lstStyle/>
          <a:p>
            <a:pPr marL="0" lvl="1" algn="l" defTabSz="1219200"/>
            <a:r>
              <a:rPr lang="zh-CN" altLang="en-US" sz="1865" b="1" dirty="0">
                <a:solidFill>
                  <a:srgbClr val="000000"/>
                </a:solidFill>
                <a:latin typeface="微软雅黑" panose="020B0503020204020204" pitchFamily="34" charset="-122"/>
                <a:ea typeface="微软雅黑" panose="020B0503020204020204" pitchFamily="34" charset="-122"/>
              </a:rPr>
              <a:t> </a:t>
            </a:r>
            <a:r>
              <a:rPr lang="en-US" altLang="zh-CN" sz="3735" b="1" dirty="0">
                <a:solidFill>
                  <a:srgbClr val="000000"/>
                </a:solidFill>
                <a:latin typeface="微软雅黑" panose="020B0503020204020204" pitchFamily="34" charset="-122"/>
                <a:ea typeface="微软雅黑" panose="020B0503020204020204" pitchFamily="34" charset="-122"/>
              </a:rPr>
              <a:t>Part4</a:t>
            </a:r>
            <a:endParaRPr lang="en-US" altLang="zh-CN" sz="3735" b="1" dirty="0">
              <a:solidFill>
                <a:srgbClr val="000000"/>
              </a:solidFill>
              <a:latin typeface="微软雅黑" panose="020B0503020204020204" pitchFamily="34" charset="-122"/>
              <a:ea typeface="微软雅黑" panose="020B0503020204020204" pitchFamily="34" charset="-122"/>
            </a:endParaRPr>
          </a:p>
          <a:p>
            <a:pPr marL="0" lvl="1" algn="l" defTabSz="1219200"/>
            <a:r>
              <a:rPr lang="en-US" altLang="zh-CN" sz="4800" b="1" noProof="0" dirty="0">
                <a:ln>
                  <a:noFill/>
                </a:ln>
                <a:solidFill>
                  <a:srgbClr val="633869"/>
                </a:solidFill>
                <a:effectLst/>
                <a:uLnTx/>
                <a:uFillTx/>
                <a:latin typeface="微软雅黑" panose="020B0503020204020204" pitchFamily="34" charset="-122"/>
                <a:ea typeface="微软雅黑" panose="020B0503020204020204" pitchFamily="34" charset="-122"/>
                <a:sym typeface="+mn-ea"/>
              </a:rPr>
              <a:t>Methodology</a:t>
            </a:r>
            <a:endParaRPr lang="en-US" altLang="zh-CN" sz="4800" b="1" noProof="0" dirty="0">
              <a:ln>
                <a:noFill/>
              </a:ln>
              <a:solidFill>
                <a:srgbClr val="633869"/>
              </a:solidFill>
              <a:effectLst/>
              <a:uLnTx/>
              <a:uFillTx/>
              <a:latin typeface="微软雅黑" panose="020B0503020204020204" pitchFamily="34" charset="-122"/>
              <a:ea typeface="微软雅黑" panose="020B0503020204020204" pitchFamily="34" charset="-122"/>
              <a:sym typeface="+mn-ea"/>
            </a:endParaRPr>
          </a:p>
          <a:p>
            <a:pPr marL="0" lvl="1" algn="l" defTabSz="1219200"/>
            <a:endParaRPr lang="en-US" altLang="zh-CN" sz="4800" b="1" noProof="0" dirty="0">
              <a:ln>
                <a:noFill/>
              </a:ln>
              <a:solidFill>
                <a:srgbClr val="633869"/>
              </a:solidFill>
              <a:effectLst/>
              <a:uLnTx/>
              <a:uFillTx/>
              <a:latin typeface="微软雅黑" panose="020B0503020204020204" pitchFamily="34" charset="-122"/>
              <a:ea typeface="微软雅黑" panose="020B0503020204020204" pitchFamily="34" charset="-122"/>
              <a:sym typeface="+mn-ea"/>
            </a:endParaRPr>
          </a:p>
        </p:txBody>
      </p:sp>
      <p:cxnSp>
        <p:nvCxnSpPr>
          <p:cNvPr id="31" name="直接连接符 30"/>
          <p:cNvCxnSpPr/>
          <p:nvPr/>
        </p:nvCxnSpPr>
        <p:spPr>
          <a:xfrm flipV="1">
            <a:off x="5111489" y="2180861"/>
            <a:ext cx="0" cy="2565899"/>
          </a:xfrm>
          <a:prstGeom prst="line">
            <a:avLst/>
          </a:prstGeom>
          <a:noFill/>
          <a:ln w="12700" cap="flat" cmpd="sng" algn="ctr">
            <a:solidFill>
              <a:srgbClr val="080808"/>
            </a:solidFill>
            <a:prstDash val="dash"/>
          </a:ln>
          <a:effectLst/>
        </p:spPr>
      </p:cxnSp>
      <p:sp>
        <p:nvSpPr>
          <p:cNvPr id="32" name="TextBox 66"/>
          <p:cNvSpPr txBox="1"/>
          <p:nvPr/>
        </p:nvSpPr>
        <p:spPr>
          <a:xfrm>
            <a:off x="3354155" y="4306307"/>
            <a:ext cx="1203795" cy="328930"/>
          </a:xfrm>
          <a:prstGeom prst="rect">
            <a:avLst/>
          </a:prstGeom>
          <a:noFill/>
        </p:spPr>
        <p:txBody>
          <a:bodyPr wrap="square" lIns="0" tIns="0" rIns="0" bIns="0" rtlCol="0">
            <a:spAutoFit/>
          </a:bodyPr>
          <a:lstStyle/>
          <a:p>
            <a:pPr defTabSz="1219200"/>
            <a:r>
              <a:rPr lang="en-US" altLang="zh-CN" sz="2135" dirty="0">
                <a:solidFill>
                  <a:srgbClr val="080808"/>
                </a:solidFill>
                <a:latin typeface="微软雅黑" panose="020B0503020204020204" pitchFamily="34" charset="-122"/>
                <a:ea typeface="微软雅黑" panose="020B0503020204020204" pitchFamily="34" charset="-122"/>
              </a:rPr>
              <a:t>PART 04</a:t>
            </a:r>
            <a:endParaRPr lang="zh-CN" altLang="en-US" sz="2135" dirty="0">
              <a:solidFill>
                <a:srgbClr val="080808"/>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3095266" y="2276876"/>
            <a:ext cx="1596233" cy="1596233"/>
            <a:chOff x="304800" y="673100"/>
            <a:chExt cx="4000500" cy="4000500"/>
          </a:xfrm>
          <a:solidFill>
            <a:srgbClr val="633869"/>
          </a:solidFill>
          <a:effectLst>
            <a:outerShdw blurRad="444500" dist="254000" dir="8100000" algn="tr" rotWithShape="0">
              <a:prstClr val="black">
                <a:alpha val="50000"/>
              </a:prstClr>
            </a:outerShdw>
          </a:effectLst>
        </p:grpSpPr>
        <p:sp>
          <p:nvSpPr>
            <p:cNvPr id="34" name="同心圆 6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80808"/>
                </a:solidFill>
                <a:effectLst/>
                <a:uLnTx/>
                <a:uFillTx/>
                <a:latin typeface="微软雅黑" panose="020B0503020204020204" pitchFamily="34" charset="-122"/>
                <a:ea typeface="微软雅黑" panose="020B0503020204020204" pitchFamily="34" charset="-122"/>
                <a:cs typeface="+mn-cs"/>
              </a:endParaRPr>
            </a:p>
          </p:txBody>
        </p:sp>
        <p:sp>
          <p:nvSpPr>
            <p:cNvPr id="35" name="椭圆 34"/>
            <p:cNvSpPr/>
            <p:nvPr/>
          </p:nvSpPr>
          <p:spPr>
            <a:xfrm>
              <a:off x="392112" y="760412"/>
              <a:ext cx="3825874" cy="3825874"/>
            </a:xfrm>
            <a:prstGeom prst="ellipse">
              <a:avLst/>
            </a:prstGeom>
            <a:solidFill>
              <a:srgbClr val="633869"/>
            </a:solidFill>
            <a:ln w="25400" cap="flat" cmpd="sng" algn="ctr">
              <a:noFill/>
              <a:prstDash val="solid"/>
            </a:ln>
            <a:effectLst/>
          </p:spPr>
          <p:txBody>
            <a:bodyPr rtlCol="0" anchor="ctr"/>
            <a:lstStyle/>
            <a:p>
              <a:pPr marL="0" marR="0" lvl="0" indent="0" algn="ctr" defTabSz="1219200" eaLnBrk="1" fontAlgn="auto" latinLnBrk="0" hangingPunct="1">
                <a:lnSpc>
                  <a:spcPct val="100000"/>
                </a:lnSpc>
                <a:spcBef>
                  <a:spcPts val="0"/>
                </a:spcBef>
                <a:spcAft>
                  <a:spcPts val="0"/>
                </a:spcAft>
                <a:buClrTx/>
                <a:buSzTx/>
                <a:buFontTx/>
                <a:buNone/>
                <a:defRPr/>
              </a:pPr>
              <a:endParaRPr kumimoji="0" lang="zh-CN" altLang="en-US" sz="3200" b="0" i="0" u="none" strike="noStrike" kern="0" cap="none" spc="0" normalizeH="0" baseline="0" noProof="0">
                <a:ln>
                  <a:noFill/>
                </a:ln>
                <a:solidFill>
                  <a:srgbClr val="080808"/>
                </a:solidFill>
                <a:effectLst/>
                <a:uLnTx/>
                <a:uFillTx/>
                <a:latin typeface="微软雅黑" panose="020B0503020204020204" pitchFamily="34" charset="-122"/>
                <a:ea typeface="微软雅黑" panose="020B0503020204020204" pitchFamily="34" charset="-122"/>
                <a:cs typeface="+mn-cs"/>
              </a:endParaRPr>
            </a:p>
          </p:txBody>
        </p:sp>
      </p:grpSp>
      <p:sp>
        <p:nvSpPr>
          <p:cNvPr id="42" name="TextBox 13"/>
          <p:cNvSpPr txBox="1"/>
          <p:nvPr/>
        </p:nvSpPr>
        <p:spPr>
          <a:xfrm>
            <a:off x="3389411" y="2562029"/>
            <a:ext cx="1203795" cy="1025525"/>
          </a:xfrm>
          <a:prstGeom prst="rect">
            <a:avLst/>
          </a:prstGeom>
          <a:noFill/>
        </p:spPr>
        <p:txBody>
          <a:bodyPr wrap="square" lIns="0" tIns="0" rIns="0" bIns="0" rtlCol="0">
            <a:spAutoFit/>
          </a:bodyPr>
          <a:lstStyle/>
          <a:p>
            <a:pPr defTabSz="1219200"/>
            <a:r>
              <a:rPr lang="en-US" altLang="zh-CN" sz="6665" b="1" dirty="0">
                <a:solidFill>
                  <a:srgbClr val="FFFFFF"/>
                </a:solidFill>
                <a:latin typeface="微软雅黑" panose="020B0503020204020204" pitchFamily="34" charset="-122"/>
                <a:ea typeface="微软雅黑" panose="020B0503020204020204" pitchFamily="34" charset="-122"/>
              </a:rPr>
              <a:t>04</a:t>
            </a:r>
            <a:endParaRPr lang="zh-CN" altLang="en-US" sz="6665" b="1" dirty="0">
              <a:solidFill>
                <a:srgbClr val="FFFFFF"/>
              </a:solidFill>
              <a:latin typeface="微软雅黑" panose="020B0503020204020204" pitchFamily="34" charset="-122"/>
              <a:ea typeface="微软雅黑" panose="020B0503020204020204" pitchFamily="34" charset="-122"/>
            </a:endParaRPr>
          </a:p>
        </p:txBody>
      </p:sp>
      <p:pic>
        <p:nvPicPr>
          <p:cNvPr id="4" name="图片 3" descr="CUHK(SZ)_Logo"/>
          <p:cNvPicPr>
            <a:picLocks noChangeAspect="1"/>
          </p:cNvPicPr>
          <p:nvPr>
            <p:custDataLst>
              <p:tags r:id="rId1"/>
            </p:custDataLst>
          </p:nvPr>
        </p:nvPicPr>
        <p:blipFill>
          <a:blip r:embed="rId2"/>
          <a:stretch>
            <a:fillRect/>
          </a:stretch>
        </p:blipFill>
        <p:spPr>
          <a:xfrm>
            <a:off x="8024495" y="135890"/>
            <a:ext cx="4076700" cy="62039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par>
    </p:tnLst>
    <p:bldLst>
      <p:bldP spid="30" grpId="0"/>
      <p:bldP spid="32" grpId="0"/>
      <p:bldP spid="42"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commondata" val="eyJjb3VudCI6NjUsImhkaWQiOiIwNjk2YWMyYzhlOWMwYmJkMDE3YmZhNzQ0YjQ2YWI0OCIsInVzZXJDb3VudCI6NjV9"/>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3365</Words>
  <Application>WPS 演示</Application>
  <PresentationFormat>宽屏</PresentationFormat>
  <Paragraphs>164</Paragraphs>
  <Slides>18</Slides>
  <Notes>0</Notes>
  <HiddenSlides>0</HiddenSlides>
  <MMClips>1</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0</vt:i4>
      </vt:variant>
      <vt:variant>
        <vt:lpstr>幻灯片标题</vt:lpstr>
      </vt:variant>
      <vt:variant>
        <vt:i4>18</vt:i4>
      </vt:variant>
    </vt:vector>
  </HeadingPairs>
  <TitlesOfParts>
    <vt:vector size="29" baseType="lpstr">
      <vt:lpstr>Arial</vt:lpstr>
      <vt:lpstr>宋体</vt:lpstr>
      <vt:lpstr>Wingdings</vt:lpstr>
      <vt:lpstr>微软雅黑</vt:lpstr>
      <vt:lpstr>Times New Roman</vt:lpstr>
      <vt:lpstr>Arial</vt:lpstr>
      <vt:lpstr>Yu Gothic Medium</vt:lpstr>
      <vt:lpstr>Calibri</vt:lpstr>
      <vt:lpstr>Arial Unicode MS</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Boshi Xu</cp:lastModifiedBy>
  <cp:revision>93</cp:revision>
  <dcterms:created xsi:type="dcterms:W3CDTF">2018-11-15T11:32:00Z</dcterms:created>
  <dcterms:modified xsi:type="dcterms:W3CDTF">2024-07-18T23:27:59Z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2052-12.1.0.17147</vt:lpwstr>
  </property>
  <property fmtid="{D5CDD505-2E9C-101B-9397-08002B2CF9AE}" pid="3" name="KSOTemplateUUID">
    <vt:lpwstr>v1.0_mb_6i705ntgTjvYxBf5qzxmDA==</vt:lpwstr>
  </property>
  <property fmtid="{D5CDD505-2E9C-101B-9397-08002B2CF9AE}" pid="4" name="ICV">
    <vt:lpwstr>56E8EC9DF21D493B850DE292C4252C6B_13</vt:lpwstr>
  </property>
</Properties>
</file>

<file path=docProps/thumbnail.jpeg>
</file>